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5" r:id="rId2"/>
    <p:sldId id="266" r:id="rId3"/>
    <p:sldId id="260" r:id="rId4"/>
    <p:sldId id="259" r:id="rId5"/>
    <p:sldId id="261" r:id="rId6"/>
    <p:sldId id="258" r:id="rId7"/>
    <p:sldId id="256" r:id="rId8"/>
    <p:sldId id="263" r:id="rId9"/>
    <p:sldId id="264" r:id="rId10"/>
    <p:sldId id="262" r:id="rId11"/>
    <p:sldId id="271" r:id="rId12"/>
    <p:sldId id="270" r:id="rId13"/>
    <p:sldId id="275" r:id="rId14"/>
    <p:sldId id="272" r:id="rId15"/>
    <p:sldId id="27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FC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284" autoAdjust="0"/>
  </p:normalViewPr>
  <p:slideViewPr>
    <p:cSldViewPr snapToGrid="0" snapToObjects="1">
      <p:cViewPr>
        <p:scale>
          <a:sx n="125" d="100"/>
          <a:sy n="125" d="100"/>
        </p:scale>
        <p:origin x="-536" y="17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537D12-8E1B-6149-84D4-02EC30DFF214}" type="datetimeFigureOut">
              <a:rPr lang="en-US" smtClean="0"/>
              <a:t>1/14/14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966BC4-B41C-E447-8069-5BC24580E613}" type="slidenum">
              <a:rPr lang="en-US" smtClean="0"/>
              <a:t>‹#›</a:t>
            </a:fld>
            <a:endParaRPr lang="en-US" dirty="0"/>
          </a:p>
        </p:txBody>
      </p:sp>
    </p:spTree>
    <p:extLst>
      <p:ext uri="{BB962C8B-B14F-4D97-AF65-F5344CB8AC3E}">
        <p14:creationId xmlns:p14="http://schemas.microsoft.com/office/powerpoint/2010/main" val="10305384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DC5C01-A623-4140-91E2-84094D0CC5E7}" type="datetimeFigureOut">
              <a:rPr lang="en-US" smtClean="0"/>
              <a:t>1/14/14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6B514C-5B90-A94E-9603-214423935FB9}" type="slidenum">
              <a:rPr lang="en-US" smtClean="0"/>
              <a:t>‹#›</a:t>
            </a:fld>
            <a:endParaRPr lang="en-US" dirty="0"/>
          </a:p>
        </p:txBody>
      </p:sp>
    </p:spTree>
    <p:extLst>
      <p:ext uri="{BB962C8B-B14F-4D97-AF65-F5344CB8AC3E}">
        <p14:creationId xmlns:p14="http://schemas.microsoft.com/office/powerpoint/2010/main" val="6093777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B514C-5B90-A94E-9603-214423935FB9}" type="slidenum">
              <a:rPr lang="en-US" smtClean="0"/>
              <a:t>11</a:t>
            </a:fld>
            <a:endParaRPr lang="en-US" dirty="0"/>
          </a:p>
        </p:txBody>
      </p:sp>
    </p:spTree>
    <p:extLst>
      <p:ext uri="{BB962C8B-B14F-4D97-AF65-F5344CB8AC3E}">
        <p14:creationId xmlns:p14="http://schemas.microsoft.com/office/powerpoint/2010/main" val="77728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B514C-5B90-A94E-9603-214423935FB9}" type="slidenum">
              <a:rPr lang="en-US" smtClean="0"/>
              <a:t>15</a:t>
            </a:fld>
            <a:endParaRPr lang="en-US" dirty="0"/>
          </a:p>
        </p:txBody>
      </p:sp>
    </p:spTree>
    <p:extLst>
      <p:ext uri="{BB962C8B-B14F-4D97-AF65-F5344CB8AC3E}">
        <p14:creationId xmlns:p14="http://schemas.microsoft.com/office/powerpoint/2010/main" val="2704550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8061B3-1539-B14E-8FCF-F03BAD7B1CFA}" type="datetime1">
              <a:rPr lang="en-US" smtClean="0"/>
              <a:t>1/14/14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2822888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D7DCCE-E3C2-FD4C-82AD-9D73E64C7948}" type="datetime1">
              <a:rPr lang="en-US" smtClean="0"/>
              <a:t>1/14/14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2028153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15E35A-BEDC-A645-BC48-92800C102DA5}" type="datetime1">
              <a:rPr lang="en-US" smtClean="0"/>
              <a:t>1/14/14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779219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6D1776-42AC-5D44-A26B-2BA61E525E8A}" type="datetime1">
              <a:rPr lang="en-US" smtClean="0"/>
              <a:t>1/14/14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127139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78835-489F-D74E-BA2F-367C7D1C5FFF}" type="datetime1">
              <a:rPr lang="en-US" smtClean="0"/>
              <a:t>1/14/14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278289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0CC5DE-EF8B-C748-A89B-666B9DDA37E0}" type="datetime1">
              <a:rPr lang="en-US" smtClean="0"/>
              <a:t>1/14/14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162568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39F73B-ED03-9E40-9C6C-30B08B5E6CA7}" type="datetime1">
              <a:rPr lang="en-US" smtClean="0"/>
              <a:t>1/14/14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200612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046C34-BE3B-C847-BDB4-6ED1F6D52B47}" type="datetime1">
              <a:rPr lang="en-US" smtClean="0"/>
              <a:t>1/14/14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441961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0B446-BA8D-DC4C-9DA8-FA07A3B34772}" type="datetime1">
              <a:rPr lang="en-US" smtClean="0"/>
              <a:t>1/14/14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1187535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8E5502-BA91-CD4D-A0B8-FAFEDCA256C6}" type="datetime1">
              <a:rPr lang="en-US" smtClean="0"/>
              <a:t>1/14/14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2479112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8BC3F-EFB7-684E-B3CB-CE6E5BC8F9FB}" type="datetime1">
              <a:rPr lang="en-US" smtClean="0"/>
              <a:t>1/14/14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DA433A-DE97-8744-A6B7-531DE7DABEF1}" type="slidenum">
              <a:rPr lang="en-US" smtClean="0"/>
              <a:t>‹#›</a:t>
            </a:fld>
            <a:endParaRPr lang="en-US" dirty="0"/>
          </a:p>
        </p:txBody>
      </p:sp>
    </p:spTree>
    <p:extLst>
      <p:ext uri="{BB962C8B-B14F-4D97-AF65-F5344CB8AC3E}">
        <p14:creationId xmlns:p14="http://schemas.microsoft.com/office/powerpoint/2010/main" val="7586859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3BEE31-0D69-D14A-9093-E09626C473D1}" type="datetime1">
              <a:rPr lang="en-US" smtClean="0"/>
              <a:t>1/14/14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89057"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A433A-DE97-8744-A6B7-531DE7DABEF1}" type="slidenum">
              <a:rPr lang="en-US" smtClean="0"/>
              <a:t>‹#›</a:t>
            </a:fld>
            <a:endParaRPr lang="en-US" dirty="0"/>
          </a:p>
        </p:txBody>
      </p:sp>
    </p:spTree>
    <p:extLst>
      <p:ext uri="{BB962C8B-B14F-4D97-AF65-F5344CB8AC3E}">
        <p14:creationId xmlns:p14="http://schemas.microsoft.com/office/powerpoint/2010/main" val="347233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 Id="rId3" Type="http://schemas.openxmlformats.org/officeDocument/2006/relationships/hyperlink" Target="http://www.centralcarolinasc.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gif"/><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3.jpg"/><Relationship Id="rId5" Type="http://schemas.openxmlformats.org/officeDocument/2006/relationships/image" Target="../media/image4.jpg"/><Relationship Id="rId6" Type="http://schemas.openxmlformats.org/officeDocument/2006/relationships/hyperlink" Target="http://www.usfsa.org/content/SafeSport%20article%20for%20SKATING.pdf" TargetMode="External"/><Relationship Id="rId7" Type="http://schemas.openxmlformats.org/officeDocument/2006/relationships/hyperlink" Target="http://tinyurl.com/lznr672" TargetMode="External"/><Relationship Id="rId8" Type="http://schemas.openxmlformats.org/officeDocument/2006/relationships/hyperlink" Target="http://www.usfigureskating.org/safesport" TargetMode="External"/><Relationship Id="rId9" Type="http://schemas.openxmlformats.org/officeDocument/2006/relationships/hyperlink" Target="mailto:isk8nyc@yahoo.com" TargetMode="External"/><Relationship Id="rId10" Type="http://schemas.openxmlformats.org/officeDocument/2006/relationships/hyperlink" Target="mailto:safesport@usfigureskating.org"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gif"/><Relationship Id="rId5" Type="http://schemas.openxmlformats.org/officeDocument/2006/relationships/hyperlink" Target="http://www.usfsa.org" TargetMode="External"/><Relationship Id="rId6" Type="http://schemas.openxmlformats.org/officeDocument/2006/relationships/hyperlink" Target="http://www.icenetwork.com" TargetMode="External"/><Relationship Id="rId7" Type="http://schemas.openxmlformats.org/officeDocument/2006/relationships/hyperlink" Target="http://www.sk8stuff.com" TargetMode="External"/><Relationship Id="rId8" Type="http://schemas.openxmlformats.org/officeDocument/2006/relationships/hyperlink" Target="http://www.skatepsa.com"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2996" y="2092710"/>
            <a:ext cx="5240131" cy="1143000"/>
          </a:xfrm>
        </p:spPr>
        <p:txBody>
          <a:bodyPr>
            <a:noAutofit/>
          </a:bodyPr>
          <a:lstStyle/>
          <a:p>
            <a:r>
              <a:rPr lang="en-US" sz="5400" dirty="0" smtClean="0">
                <a:solidFill>
                  <a:schemeClr val="accent5">
                    <a:lumMod val="50000"/>
                  </a:schemeClr>
                </a:solidFill>
              </a:rPr>
              <a:t>Central Carolina </a:t>
            </a:r>
            <a:br>
              <a:rPr lang="en-US" sz="5400" dirty="0" smtClean="0">
                <a:solidFill>
                  <a:schemeClr val="accent5">
                    <a:lumMod val="50000"/>
                  </a:schemeClr>
                </a:solidFill>
              </a:rPr>
            </a:br>
            <a:r>
              <a:rPr lang="en-US" sz="5400" dirty="0" smtClean="0">
                <a:solidFill>
                  <a:schemeClr val="accent5">
                    <a:lumMod val="50000"/>
                  </a:schemeClr>
                </a:solidFill>
              </a:rPr>
              <a:t>Skating Club</a:t>
            </a:r>
            <a:endParaRPr lang="en-US" sz="5400" dirty="0">
              <a:solidFill>
                <a:schemeClr val="accent5">
                  <a:lumMod val="50000"/>
                </a:schemeClr>
              </a:solidFill>
            </a:endParaRPr>
          </a:p>
        </p:txBody>
      </p:sp>
      <p:pic>
        <p:nvPicPr>
          <p:cNvPr id="4" name="Picture 3" descr="CCSC_Logo.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2228" y="2023119"/>
            <a:ext cx="1386717" cy="1431740"/>
          </a:xfrm>
          <a:prstGeom prst="rect">
            <a:avLst/>
          </a:prstGeom>
        </p:spPr>
      </p:pic>
      <p:sp>
        <p:nvSpPr>
          <p:cNvPr id="5" name="Title 1"/>
          <p:cNvSpPr txBox="1">
            <a:spLocks/>
          </p:cNvSpPr>
          <p:nvPr/>
        </p:nvSpPr>
        <p:spPr>
          <a:xfrm>
            <a:off x="1339526" y="3449044"/>
            <a:ext cx="6514963" cy="184868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i="1" dirty="0" smtClean="0">
                <a:solidFill>
                  <a:schemeClr val="accent5">
                    <a:lumMod val="50000"/>
                  </a:schemeClr>
                </a:solidFill>
                <a:latin typeface="Times New Roman"/>
                <a:cs typeface="Times New Roman"/>
              </a:rPr>
              <a:t>Member Information</a:t>
            </a:r>
          </a:p>
          <a:p>
            <a:endParaRPr lang="en-US" sz="3600" i="1" dirty="0">
              <a:solidFill>
                <a:schemeClr val="accent5">
                  <a:lumMod val="50000"/>
                </a:schemeClr>
              </a:solidFill>
              <a:latin typeface="Times New Roman"/>
              <a:cs typeface="Times New Roman"/>
            </a:endParaRPr>
          </a:p>
          <a:p>
            <a:r>
              <a:rPr lang="en-US" sz="1800" i="1" dirty="0" smtClean="0">
                <a:solidFill>
                  <a:schemeClr val="accent5">
                    <a:lumMod val="50000"/>
                  </a:schemeClr>
                </a:solidFill>
                <a:latin typeface="Times New Roman"/>
                <a:cs typeface="Times New Roman"/>
                <a:hlinkClick r:id="rId3"/>
              </a:rPr>
              <a:t>www.centralcarolinasc.com</a:t>
            </a:r>
            <a:endParaRPr lang="en-US" sz="1800" i="1" dirty="0" smtClean="0">
              <a:solidFill>
                <a:schemeClr val="accent5">
                  <a:lumMod val="50000"/>
                </a:schemeClr>
              </a:solidFill>
              <a:latin typeface="Times New Roman"/>
              <a:cs typeface="Times New Roman"/>
            </a:endParaRPr>
          </a:p>
        </p:txBody>
      </p:sp>
      <p:sp>
        <p:nvSpPr>
          <p:cNvPr id="6" name="Slide Number Placeholder 5"/>
          <p:cNvSpPr>
            <a:spLocks noGrp="1"/>
          </p:cNvSpPr>
          <p:nvPr>
            <p:ph type="sldNum" sz="quarter" idx="12"/>
          </p:nvPr>
        </p:nvSpPr>
        <p:spPr/>
        <p:txBody>
          <a:bodyPr/>
          <a:lstStyle/>
          <a:p>
            <a:fld id="{62DA433A-DE97-8744-A6B7-531DE7DABEF1}" type="slidenum">
              <a:rPr lang="en-US" smtClean="0"/>
              <a:t>1</a:t>
            </a:fld>
            <a:endParaRPr lang="en-US" dirty="0"/>
          </a:p>
        </p:txBody>
      </p:sp>
      <p:sp>
        <p:nvSpPr>
          <p:cNvPr id="3" name="Date Placeholder 2"/>
          <p:cNvSpPr>
            <a:spLocks noGrp="1"/>
          </p:cNvSpPr>
          <p:nvPr>
            <p:ph type="dt" sz="half" idx="10"/>
          </p:nvPr>
        </p:nvSpPr>
        <p:spPr/>
        <p:txBody>
          <a:bodyPr/>
          <a:lstStyle/>
          <a:p>
            <a:fld id="{7438D57C-351F-F847-9D75-19D460D8F6AE}" type="datetime1">
              <a:rPr lang="en-US" smtClean="0"/>
              <a:t>1/14/14</a:t>
            </a:fld>
            <a:endParaRPr lang="en-US" dirty="0"/>
          </a:p>
        </p:txBody>
      </p:sp>
    </p:spTree>
    <p:extLst>
      <p:ext uri="{BB962C8B-B14F-4D97-AF65-F5344CB8AC3E}">
        <p14:creationId xmlns:p14="http://schemas.microsoft.com/office/powerpoint/2010/main" val="42305391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2398" y="456894"/>
            <a:ext cx="4660626" cy="523220"/>
          </a:xfrm>
          <a:prstGeom prst="rect">
            <a:avLst/>
          </a:prstGeom>
          <a:noFill/>
        </p:spPr>
        <p:txBody>
          <a:bodyPr wrap="none" rtlCol="0">
            <a:spAutoFit/>
          </a:bodyPr>
          <a:lstStyle/>
          <a:p>
            <a:r>
              <a:rPr lang="en-US" sz="2800" b="1" dirty="0" smtClean="0"/>
              <a:t>CCSC Volunteer Opportunities</a:t>
            </a:r>
            <a:endParaRPr lang="en-US" sz="2800" b="1" dirty="0"/>
          </a:p>
        </p:txBody>
      </p:sp>
      <p:pic>
        <p:nvPicPr>
          <p:cNvPr id="5" name="Picture 4"/>
          <p:cNvPicPr>
            <a:picLocks noChangeAspect="1"/>
          </p:cNvPicPr>
          <p:nvPr/>
        </p:nvPicPr>
        <p:blipFill>
          <a:blip r:embed="rId2"/>
          <a:stretch>
            <a:fillRect/>
          </a:stretch>
        </p:blipFill>
        <p:spPr>
          <a:xfrm>
            <a:off x="1392672" y="430801"/>
            <a:ext cx="534941" cy="561127"/>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776181524"/>
              </p:ext>
            </p:extLst>
          </p:nvPr>
        </p:nvGraphicFramePr>
        <p:xfrm>
          <a:off x="662821" y="3896822"/>
          <a:ext cx="7835337" cy="2262280"/>
        </p:xfrm>
        <a:graphic>
          <a:graphicData uri="http://schemas.openxmlformats.org/drawingml/2006/table">
            <a:tbl>
              <a:tblPr firstRow="1" bandRow="1">
                <a:tableStyleId>{2D5ABB26-0587-4C30-8999-92F81FD0307C}</a:tableStyleId>
              </a:tblPr>
              <a:tblGrid>
                <a:gridCol w="1607413"/>
                <a:gridCol w="1226449"/>
                <a:gridCol w="5001475"/>
              </a:tblGrid>
              <a:tr h="240252">
                <a:tc>
                  <a:txBody>
                    <a:bodyPr/>
                    <a:lstStyle/>
                    <a:p>
                      <a:pPr>
                        <a:lnSpc>
                          <a:spcPct val="90000"/>
                        </a:lnSpc>
                      </a:pPr>
                      <a:r>
                        <a:rPr lang="en-US" sz="1000" b="1" dirty="0" smtClean="0"/>
                        <a:t>Opportunities</a:t>
                      </a:r>
                      <a:r>
                        <a:rPr lang="en-US" sz="1000" b="1" baseline="30000" dirty="0" smtClean="0"/>
                        <a:t>1</a:t>
                      </a:r>
                      <a:endParaRPr lang="en-US" sz="1000" b="1" baseline="30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l">
                        <a:lnSpc>
                          <a:spcPct val="90000"/>
                        </a:lnSpc>
                      </a:pPr>
                      <a:r>
                        <a:rPr lang="en-US" sz="1000" b="1" dirty="0" smtClean="0"/>
                        <a:t>Duration of</a:t>
                      </a:r>
                      <a:r>
                        <a:rPr lang="en-US" sz="1000" b="1" baseline="0" dirty="0" smtClean="0"/>
                        <a:t> Event</a:t>
                      </a: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l">
                        <a:lnSpc>
                          <a:spcPct val="90000"/>
                        </a:lnSpc>
                      </a:pPr>
                      <a:r>
                        <a:rPr lang="en-US" sz="1000" b="1" dirty="0" smtClean="0"/>
                        <a:t>Volunteer</a:t>
                      </a:r>
                      <a:r>
                        <a:rPr lang="en-US" sz="1000" b="1" baseline="0" dirty="0" smtClean="0"/>
                        <a:t> Activities</a:t>
                      </a: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r>
              <a:tr h="278018">
                <a:tc>
                  <a:txBody>
                    <a:bodyPr/>
                    <a:lstStyle/>
                    <a:p>
                      <a:pPr>
                        <a:lnSpc>
                          <a:spcPct val="90000"/>
                        </a:lnSpc>
                      </a:pPr>
                      <a:r>
                        <a:rPr lang="en-US" sz="1000" dirty="0" smtClean="0"/>
                        <a:t>Annual CCSC-Sponsored Competitions</a:t>
                      </a:r>
                      <a:r>
                        <a:rPr lang="en-US" sz="1000" baseline="30000" dirty="0" smtClean="0"/>
                        <a:t>2</a:t>
                      </a:r>
                    </a:p>
                    <a:p>
                      <a:pPr>
                        <a:lnSpc>
                          <a:spcPct val="90000"/>
                        </a:lnSpc>
                      </a:pPr>
                      <a:endParaRPr lang="en-US" sz="1000" baseline="30000" dirty="0" smtClean="0"/>
                    </a:p>
                    <a:p>
                      <a:pPr marL="171450" indent="-171450">
                        <a:lnSpc>
                          <a:spcPct val="90000"/>
                        </a:lnSpc>
                        <a:buFontTx/>
                        <a:buChar char="-"/>
                      </a:pPr>
                      <a:r>
                        <a:rPr lang="en-US" sz="1000" baseline="0" dirty="0" smtClean="0"/>
                        <a:t>CCSC Classic</a:t>
                      </a:r>
                    </a:p>
                    <a:p>
                      <a:pPr marL="171450" indent="-171450">
                        <a:lnSpc>
                          <a:spcPct val="90000"/>
                        </a:lnSpc>
                        <a:buFontTx/>
                        <a:buChar char="-"/>
                      </a:pPr>
                      <a:r>
                        <a:rPr lang="en-US" sz="1000" baseline="0" dirty="0" smtClean="0"/>
                        <a:t>Synchro Classic</a:t>
                      </a:r>
                      <a:endParaRPr lang="en-US" sz="1000" baseline="30000" dirty="0" smtClean="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0" indent="0" algn="l">
                        <a:lnSpc>
                          <a:spcPct val="90000"/>
                        </a:lnSpc>
                        <a:buFont typeface="Arial"/>
                        <a:buNone/>
                      </a:pPr>
                      <a:r>
                        <a:rPr lang="en-US" sz="1000" dirty="0" smtClean="0"/>
                        <a:t>4</a:t>
                      </a:r>
                      <a:r>
                        <a:rPr lang="en-US" sz="1000" baseline="0" dirty="0" smtClean="0"/>
                        <a:t> full days, 1x/year</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Hospitality:</a:t>
                      </a:r>
                      <a:r>
                        <a:rPr lang="en-US" sz="1000" baseline="0" dirty="0" smtClean="0"/>
                        <a:t>  P</a:t>
                      </a:r>
                      <a:r>
                        <a:rPr lang="en-US" sz="1000" dirty="0" smtClean="0"/>
                        <a:t>rovide</a:t>
                      </a:r>
                      <a:r>
                        <a:rPr lang="en-US" sz="1000" baseline="0" dirty="0" smtClean="0"/>
                        <a:t> food for the judges hospitality room; manage food</a:t>
                      </a:r>
                    </a:p>
                    <a:p>
                      <a:pPr marL="171450" indent="-171450" algn="l">
                        <a:lnSpc>
                          <a:spcPct val="90000"/>
                        </a:lnSpc>
                        <a:buFont typeface="Arial"/>
                        <a:buChar char="•"/>
                      </a:pPr>
                      <a:r>
                        <a:rPr lang="en-US" sz="1000" baseline="0" dirty="0" smtClean="0"/>
                        <a:t>Registration desk:  Help skaters check in; serve as information resource</a:t>
                      </a:r>
                    </a:p>
                    <a:p>
                      <a:pPr marL="171450" indent="-171450" algn="l">
                        <a:lnSpc>
                          <a:spcPct val="90000"/>
                        </a:lnSpc>
                        <a:buFont typeface="Arial"/>
                        <a:buChar char="•"/>
                      </a:pPr>
                      <a:r>
                        <a:rPr lang="en-US" sz="1000" baseline="0" dirty="0" smtClean="0"/>
                        <a:t>Announcer:  Announce warm-ups and introduce each skater before he/she takes the ice</a:t>
                      </a:r>
                    </a:p>
                    <a:p>
                      <a:pPr marL="171450" indent="-171450" algn="l">
                        <a:lnSpc>
                          <a:spcPct val="90000"/>
                        </a:lnSpc>
                        <a:buFont typeface="Arial"/>
                        <a:buChar char="•"/>
                      </a:pPr>
                      <a:r>
                        <a:rPr lang="en-US" sz="1000" baseline="0" dirty="0" smtClean="0"/>
                        <a:t>Awards:  Announce results and distribute medals</a:t>
                      </a:r>
                    </a:p>
                    <a:p>
                      <a:pPr marL="171450" indent="-171450" algn="l">
                        <a:lnSpc>
                          <a:spcPct val="90000"/>
                        </a:lnSpc>
                        <a:buFont typeface="Arial"/>
                        <a:buChar char="•"/>
                      </a:pPr>
                      <a:r>
                        <a:rPr lang="en-US" sz="1000" baseline="0" dirty="0" smtClean="0"/>
                        <a:t>Ice monitor:  Liaise between officials and coaches at the entrance to the ice</a:t>
                      </a:r>
                    </a:p>
                    <a:p>
                      <a:pPr marL="171450" indent="-171450" algn="l">
                        <a:lnSpc>
                          <a:spcPct val="90000"/>
                        </a:lnSpc>
                        <a:buFont typeface="Arial"/>
                        <a:buChar char="•"/>
                      </a:pPr>
                      <a:r>
                        <a:rPr lang="en-US" sz="1000" baseline="0" dirty="0" smtClean="0"/>
                        <a:t>Runners:  Transport papers between the judges and competition officials</a:t>
                      </a:r>
                    </a:p>
                    <a:p>
                      <a:pPr marL="171450" indent="-171450" algn="l">
                        <a:lnSpc>
                          <a:spcPct val="90000"/>
                        </a:lnSpc>
                        <a:buFont typeface="Arial"/>
                        <a:buChar char="•"/>
                      </a:pPr>
                      <a:r>
                        <a:rPr lang="en-US" sz="1000" baseline="0" dirty="0" smtClean="0"/>
                        <a:t>Set-up and Cleanup:  Move equipment to and from storage areas</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453423">
                <a:tc>
                  <a:txBody>
                    <a:bodyPr/>
                    <a:lstStyle/>
                    <a:p>
                      <a:pPr>
                        <a:lnSpc>
                          <a:spcPct val="90000"/>
                        </a:lnSpc>
                      </a:pPr>
                      <a:r>
                        <a:rPr lang="en-US" sz="1000" dirty="0" smtClean="0"/>
                        <a:t>Test Sessions</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0" indent="0" algn="l">
                        <a:lnSpc>
                          <a:spcPct val="90000"/>
                        </a:lnSpc>
                        <a:buFont typeface="Arial"/>
                        <a:buNone/>
                      </a:pPr>
                      <a:r>
                        <a:rPr lang="en-US" sz="1000" dirty="0" smtClean="0"/>
                        <a:t>5 hours,</a:t>
                      </a:r>
                      <a:r>
                        <a:rPr lang="en-US" sz="1000" baseline="0" dirty="0" smtClean="0"/>
                        <a:t> 6x/year</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Hospitality:</a:t>
                      </a:r>
                      <a:r>
                        <a:rPr lang="en-US" sz="1000" baseline="0" dirty="0" smtClean="0"/>
                        <a:t>  Contribute a dish to create meals for judges</a:t>
                      </a:r>
                    </a:p>
                    <a:p>
                      <a:pPr marL="171450" indent="-171450" algn="l">
                        <a:lnSpc>
                          <a:spcPct val="90000"/>
                        </a:lnSpc>
                        <a:buFont typeface="Arial"/>
                        <a:buChar char="•"/>
                      </a:pPr>
                      <a:r>
                        <a:rPr lang="en-US" sz="1000" baseline="0" dirty="0" smtClean="0"/>
                        <a:t>Music:  Operate the CD player for dance and free skating tests</a:t>
                      </a:r>
                    </a:p>
                    <a:p>
                      <a:pPr marL="171450" indent="-171450" algn="l">
                        <a:lnSpc>
                          <a:spcPct val="90000"/>
                        </a:lnSpc>
                        <a:buFont typeface="Arial"/>
                        <a:buChar char="•"/>
                      </a:pPr>
                      <a:r>
                        <a:rPr lang="en-US" sz="1000" baseline="0" dirty="0" smtClean="0"/>
                        <a:t>Set-up and Cleanup:  Move equipment to and from storage areas</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238949">
                <a:tc>
                  <a:txBody>
                    <a:bodyPr/>
                    <a:lstStyle/>
                    <a:p>
                      <a:pPr>
                        <a:lnSpc>
                          <a:spcPct val="90000"/>
                        </a:lnSpc>
                      </a:pPr>
                      <a:r>
                        <a:rPr lang="en-US" sz="1000" b="0" dirty="0" smtClean="0"/>
                        <a:t>Membership Meetings</a:t>
                      </a:r>
                      <a:endParaRPr lang="en-US" sz="1000" b="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0" indent="0" algn="l">
                        <a:lnSpc>
                          <a:spcPct val="90000"/>
                        </a:lnSpc>
                        <a:buFont typeface="Arial"/>
                        <a:buNone/>
                      </a:pPr>
                      <a:r>
                        <a:rPr lang="en-US" sz="1000" dirty="0" smtClean="0"/>
                        <a:t>4 hours,</a:t>
                      </a:r>
                      <a:r>
                        <a:rPr lang="en-US" sz="1000" baseline="0" dirty="0" smtClean="0"/>
                        <a:t> 2x/year</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Provide a dish for potluck</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221820">
                <a:tc>
                  <a:txBody>
                    <a:bodyPr/>
                    <a:lstStyle/>
                    <a:p>
                      <a:pPr>
                        <a:lnSpc>
                          <a:spcPct val="90000"/>
                        </a:lnSpc>
                      </a:pPr>
                      <a:r>
                        <a:rPr lang="en-US" sz="1000" b="0" dirty="0" smtClean="0"/>
                        <a:t>Board of Directors</a:t>
                      </a:r>
                      <a:endParaRPr lang="en-US" sz="1000" b="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0" indent="0" algn="l">
                        <a:lnSpc>
                          <a:spcPct val="90000"/>
                        </a:lnSpc>
                        <a:buFont typeface="Arial"/>
                        <a:buNone/>
                      </a:pPr>
                      <a:r>
                        <a:rPr lang="en-US" sz="1000" dirty="0" smtClean="0"/>
                        <a:t>2 hours,</a:t>
                      </a:r>
                      <a:r>
                        <a:rPr lang="en-US" sz="1000" baseline="0" dirty="0" smtClean="0"/>
                        <a:t> 1x/month</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Members may be elected to serve on the board of directors</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bl>
          </a:graphicData>
        </a:graphic>
      </p:graphicFrame>
      <p:sp>
        <p:nvSpPr>
          <p:cNvPr id="2" name="TextBox 1"/>
          <p:cNvSpPr txBox="1"/>
          <p:nvPr/>
        </p:nvSpPr>
        <p:spPr>
          <a:xfrm>
            <a:off x="1198009" y="6253751"/>
            <a:ext cx="7546848" cy="371897"/>
          </a:xfrm>
          <a:prstGeom prst="rect">
            <a:avLst/>
          </a:prstGeom>
          <a:noFill/>
        </p:spPr>
        <p:txBody>
          <a:bodyPr wrap="square" rtlCol="0">
            <a:spAutoFit/>
          </a:bodyPr>
          <a:lstStyle/>
          <a:p>
            <a:pPr marL="60325" indent="-60325">
              <a:lnSpc>
                <a:spcPct val="90000"/>
              </a:lnSpc>
            </a:pPr>
            <a:r>
              <a:rPr lang="en-US" sz="1000" baseline="30000" dirty="0"/>
              <a:t>1</a:t>
            </a:r>
            <a:r>
              <a:rPr lang="en-US" sz="1000" dirty="0" smtClean="0"/>
              <a:t>The Nutcracker is sponsored by the </a:t>
            </a:r>
            <a:r>
              <a:rPr lang="en-US" sz="1000" dirty="0" smtClean="0"/>
              <a:t>Orange County </a:t>
            </a:r>
            <a:r>
              <a:rPr lang="en-US" sz="1000" dirty="0" err="1" smtClean="0"/>
              <a:t>Sportsplex</a:t>
            </a:r>
            <a:r>
              <a:rPr lang="en-US" sz="1000" dirty="0" smtClean="0"/>
              <a:t>.  </a:t>
            </a:r>
            <a:r>
              <a:rPr lang="en-US" sz="1000" b="1" dirty="0"/>
              <a:t>V</a:t>
            </a:r>
            <a:r>
              <a:rPr lang="en-US" sz="1000" b="1" dirty="0" smtClean="0"/>
              <a:t>olunteer hours supporting the Nutcracker do not apply to CCSC minimums</a:t>
            </a:r>
          </a:p>
          <a:p>
            <a:pPr marL="112713" indent="-112713">
              <a:lnSpc>
                <a:spcPct val="90000"/>
              </a:lnSpc>
            </a:pPr>
            <a:r>
              <a:rPr lang="en-US" sz="1000" baseline="30000" dirty="0" smtClean="0"/>
              <a:t>2</a:t>
            </a:r>
            <a:r>
              <a:rPr lang="en-US" sz="1000" dirty="0" smtClean="0"/>
              <a:t>CCSC may host additional competitions, e.g., Adult Eastern Sectionals or Basic Skills.  Volunteer opportunities are similar for all competitions</a:t>
            </a:r>
            <a:endParaRPr lang="en-US" sz="1000" dirty="0"/>
          </a:p>
        </p:txBody>
      </p:sp>
      <p:sp>
        <p:nvSpPr>
          <p:cNvPr id="8" name="Rectangle 7"/>
          <p:cNvSpPr/>
          <p:nvPr/>
        </p:nvSpPr>
        <p:spPr>
          <a:xfrm>
            <a:off x="662821" y="1661490"/>
            <a:ext cx="2416347" cy="417808"/>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Volunteer Hours</a:t>
            </a:r>
            <a:endParaRPr lang="en-US" sz="1200" dirty="0">
              <a:solidFill>
                <a:schemeClr val="bg1"/>
              </a:solidFill>
            </a:endParaRPr>
          </a:p>
        </p:txBody>
      </p:sp>
      <p:sp>
        <p:nvSpPr>
          <p:cNvPr id="9" name="Rectangle 8"/>
          <p:cNvSpPr/>
          <p:nvPr/>
        </p:nvSpPr>
        <p:spPr>
          <a:xfrm>
            <a:off x="4499227" y="1661489"/>
            <a:ext cx="1300205" cy="426245"/>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Membership Discount</a:t>
            </a:r>
            <a:endParaRPr lang="en-US" sz="1200" dirty="0">
              <a:solidFill>
                <a:schemeClr val="bg1"/>
              </a:solidFill>
            </a:endParaRPr>
          </a:p>
        </p:txBody>
      </p:sp>
      <p:cxnSp>
        <p:nvCxnSpPr>
          <p:cNvPr id="11" name="Straight Arrow Connector 10"/>
          <p:cNvCxnSpPr>
            <a:stCxn id="8" idx="3"/>
            <a:endCxn id="9" idx="1"/>
          </p:cNvCxnSpPr>
          <p:nvPr/>
        </p:nvCxnSpPr>
        <p:spPr>
          <a:xfrm>
            <a:off x="3079168" y="1870394"/>
            <a:ext cx="1420059" cy="42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7180553" y="1661491"/>
            <a:ext cx="1300205" cy="417808"/>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Activity  Grant</a:t>
            </a:r>
            <a:endParaRPr lang="en-US" sz="1200" dirty="0">
              <a:solidFill>
                <a:schemeClr val="bg1"/>
              </a:solidFill>
            </a:endParaRPr>
          </a:p>
        </p:txBody>
      </p:sp>
      <p:cxnSp>
        <p:nvCxnSpPr>
          <p:cNvPr id="15" name="Straight Arrow Connector 14"/>
          <p:cNvCxnSpPr>
            <a:stCxn id="9" idx="3"/>
            <a:endCxn id="13" idx="1"/>
          </p:cNvCxnSpPr>
          <p:nvPr/>
        </p:nvCxnSpPr>
        <p:spPr>
          <a:xfrm flipV="1">
            <a:off x="5799432" y="1870395"/>
            <a:ext cx="1381121" cy="42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3775026" y="1869220"/>
            <a:ext cx="0" cy="515084"/>
          </a:xfrm>
          <a:prstGeom prst="line">
            <a:avLst/>
          </a:prstGeom>
          <a:ln w="12700">
            <a:prstDash val="sysDot"/>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480169" y="1863626"/>
            <a:ext cx="0" cy="520678"/>
          </a:xfrm>
          <a:prstGeom prst="line">
            <a:avLst/>
          </a:prstGeom>
          <a:ln w="12700">
            <a:prstDash val="sysDot"/>
          </a:ln>
        </p:spPr>
        <p:style>
          <a:lnRef idx="2">
            <a:schemeClr val="accent1"/>
          </a:lnRef>
          <a:fillRef idx="0">
            <a:schemeClr val="accent1"/>
          </a:fillRef>
          <a:effectRef idx="1">
            <a:schemeClr val="accent1"/>
          </a:effectRef>
          <a:fontRef idx="minor">
            <a:schemeClr val="tx1"/>
          </a:fontRef>
        </p:style>
      </p:cxnSp>
      <p:sp>
        <p:nvSpPr>
          <p:cNvPr id="44" name="Down Arrow 43"/>
          <p:cNvSpPr/>
          <p:nvPr/>
        </p:nvSpPr>
        <p:spPr>
          <a:xfrm>
            <a:off x="861120" y="2174725"/>
            <a:ext cx="330532" cy="1589918"/>
          </a:xfrm>
          <a:prstGeom prst="downArrow">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graphicFrame>
        <p:nvGraphicFramePr>
          <p:cNvPr id="35" name="Table 34"/>
          <p:cNvGraphicFramePr>
            <a:graphicFrameLocks noGrp="1"/>
          </p:cNvGraphicFramePr>
          <p:nvPr>
            <p:extLst>
              <p:ext uri="{D42A27DB-BD31-4B8C-83A1-F6EECF244321}">
                <p14:modId xmlns:p14="http://schemas.microsoft.com/office/powerpoint/2010/main" val="1483330276"/>
              </p:ext>
            </p:extLst>
          </p:nvPr>
        </p:nvGraphicFramePr>
        <p:xfrm>
          <a:off x="1452602" y="2314712"/>
          <a:ext cx="5914785" cy="1352382"/>
        </p:xfrm>
        <a:graphic>
          <a:graphicData uri="http://schemas.openxmlformats.org/drawingml/2006/table">
            <a:tbl>
              <a:tblPr firstRow="1" bandRow="1">
                <a:tableStyleId>{2D5ABB26-0587-4C30-8999-92F81FD0307C}</a:tableStyleId>
              </a:tblPr>
              <a:tblGrid>
                <a:gridCol w="1305209"/>
                <a:gridCol w="208280"/>
                <a:gridCol w="1748342"/>
                <a:gridCol w="913312"/>
                <a:gridCol w="1739642"/>
              </a:tblGrid>
              <a:tr h="308367">
                <a:tc>
                  <a:txBody>
                    <a:bodyPr/>
                    <a:lstStyle/>
                    <a:p>
                      <a:pPr marL="0" indent="0" algn="l">
                        <a:lnSpc>
                          <a:spcPct val="80000"/>
                        </a:lnSpc>
                        <a:buFont typeface="Arial"/>
                        <a:buNone/>
                      </a:pPr>
                      <a:r>
                        <a:rPr lang="en-US" sz="1000" b="1" dirty="0" smtClean="0"/>
                        <a:t>Membership Types</a:t>
                      </a: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75000"/>
                      </a:schemeClr>
                    </a:solidFill>
                  </a:tcPr>
                </a:tc>
                <a:tc>
                  <a:txBody>
                    <a:bodyPr/>
                    <a:lstStyle/>
                    <a:p>
                      <a:pPr algn="ctr">
                        <a:lnSpc>
                          <a:spcPct val="80000"/>
                        </a:lnSpc>
                      </a:pPr>
                      <a:endParaRPr lang="en-US" sz="1000" b="1"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solidFill>
                  </a:tcPr>
                </a:tc>
                <a:tc>
                  <a:txBody>
                    <a:bodyPr/>
                    <a:lstStyle/>
                    <a:p>
                      <a:pPr algn="ctr">
                        <a:lnSpc>
                          <a:spcPct val="80000"/>
                        </a:lnSpc>
                      </a:pPr>
                      <a:r>
                        <a:rPr lang="en-US" sz="1000" b="1" baseline="0" dirty="0" smtClean="0"/>
                        <a:t>Hours applied for membership discount</a:t>
                      </a:r>
                      <a:endParaRPr lang="en-US" sz="1000" b="1"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BFBFBF"/>
                    </a:solidFill>
                  </a:tcPr>
                </a:tc>
                <a:tc>
                  <a:txBody>
                    <a:bodyPr/>
                    <a:lstStyle/>
                    <a:p>
                      <a:pPr algn="ctr">
                        <a:lnSpc>
                          <a:spcPct val="80000"/>
                        </a:lnSpc>
                      </a:pPr>
                      <a:endParaRPr lang="en-US" sz="1000" b="1"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c>
                  <a:txBody>
                    <a:bodyPr/>
                    <a:lstStyle/>
                    <a:p>
                      <a:pPr algn="ctr">
                        <a:lnSpc>
                          <a:spcPct val="80000"/>
                        </a:lnSpc>
                      </a:pPr>
                      <a:r>
                        <a:rPr lang="en-US" sz="1000" b="1" baseline="0" dirty="0" smtClean="0"/>
                        <a:t>Minimum hours to receive an activity grant</a:t>
                      </a:r>
                      <a:endParaRPr lang="en-US" sz="1000" b="1"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BFBFBF"/>
                    </a:solidFill>
                  </a:tcPr>
                </a:tc>
              </a:tr>
              <a:tr h="559902">
                <a:tc>
                  <a:txBody>
                    <a:bodyPr/>
                    <a:lstStyle/>
                    <a:p>
                      <a:pPr marL="171450" indent="-171450" algn="l">
                        <a:lnSpc>
                          <a:spcPct val="80000"/>
                        </a:lnSpc>
                        <a:buFont typeface="Lucida Grande"/>
                        <a:buChar char="­"/>
                      </a:pPr>
                      <a:r>
                        <a:rPr lang="en-US" sz="1000" dirty="0" smtClean="0"/>
                        <a:t>Family </a:t>
                      </a:r>
                    </a:p>
                    <a:p>
                      <a:pPr marL="171450" indent="-171450" algn="l">
                        <a:lnSpc>
                          <a:spcPct val="80000"/>
                        </a:lnSpc>
                        <a:buFont typeface="Lucida Grande"/>
                        <a:buChar char="­"/>
                      </a:pPr>
                      <a:r>
                        <a:rPr lang="en-US" sz="1000" dirty="0" smtClean="0"/>
                        <a:t>Junior with Parent</a:t>
                      </a:r>
                    </a:p>
                    <a:p>
                      <a:pPr marL="171450" indent="-171450" algn="l">
                        <a:lnSpc>
                          <a:spcPct val="80000"/>
                        </a:lnSpc>
                        <a:buFont typeface="Lucida Grande"/>
                        <a:buChar char="­"/>
                      </a:pPr>
                      <a:r>
                        <a:rPr lang="en-US" sz="1000" dirty="0" smtClean="0"/>
                        <a:t>Senior Couple</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80000"/>
                        </a:lnSpc>
                      </a:pP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solidFill>
                  </a:tcPr>
                </a:tc>
                <a:tc>
                  <a:txBody>
                    <a:bodyPr/>
                    <a:lstStyle/>
                    <a:p>
                      <a:pPr algn="ctr">
                        <a:lnSpc>
                          <a:spcPct val="80000"/>
                        </a:lnSpc>
                      </a:pPr>
                      <a:r>
                        <a:rPr lang="en-US" sz="1000" dirty="0" smtClean="0"/>
                        <a:t>Up to 10 hours per family</a:t>
                      </a:r>
                    </a:p>
                    <a:p>
                      <a:pPr algn="ctr">
                        <a:lnSpc>
                          <a:spcPct val="80000"/>
                        </a:lnSpc>
                      </a:pPr>
                      <a:r>
                        <a:rPr lang="en-US" sz="1000" dirty="0" smtClean="0"/>
                        <a:t>($5/hour; up to $50 discount)</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80000"/>
                        </a:lnSpc>
                      </a:pP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c>
                  <a:txBody>
                    <a:bodyPr/>
                    <a:lstStyle/>
                    <a:p>
                      <a:pPr algn="ctr">
                        <a:lnSpc>
                          <a:spcPct val="80000"/>
                        </a:lnSpc>
                      </a:pPr>
                      <a:r>
                        <a:rPr lang="en-US" sz="1000" dirty="0" smtClean="0"/>
                        <a:t>Additional</a:t>
                      </a:r>
                      <a:r>
                        <a:rPr lang="en-US" sz="1000" baseline="0" dirty="0" smtClean="0"/>
                        <a:t> 10</a:t>
                      </a:r>
                      <a:r>
                        <a:rPr lang="en-US" sz="1000" dirty="0" smtClean="0"/>
                        <a:t> hours per family</a:t>
                      </a: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424562">
                <a:tc>
                  <a:txBody>
                    <a:bodyPr/>
                    <a:lstStyle/>
                    <a:p>
                      <a:pPr marL="171450" indent="-171450" algn="l">
                        <a:lnSpc>
                          <a:spcPct val="80000"/>
                        </a:lnSpc>
                        <a:buFont typeface="Lucida Grande"/>
                        <a:buChar char="­"/>
                      </a:pPr>
                      <a:r>
                        <a:rPr lang="en-US" sz="1000" dirty="0" smtClean="0"/>
                        <a:t>Senior</a:t>
                      </a:r>
                    </a:p>
                    <a:p>
                      <a:pPr marL="171450" indent="-171450" algn="l">
                        <a:lnSpc>
                          <a:spcPct val="80000"/>
                        </a:lnSpc>
                        <a:buFont typeface="Lucida Grande"/>
                        <a:buChar char="­"/>
                      </a:pPr>
                      <a:r>
                        <a:rPr lang="en-US" sz="1000" dirty="0" smtClean="0"/>
                        <a:t>Collegiate</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80000"/>
                        </a:lnSpc>
                      </a:pPr>
                      <a:endParaRPr lang="en-US" sz="1000" b="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solidFill>
                  </a:tcPr>
                </a:tc>
                <a:tc>
                  <a:txBody>
                    <a:bodyPr/>
                    <a:lstStyle/>
                    <a:p>
                      <a:pPr algn="ctr">
                        <a:lnSpc>
                          <a:spcPct val="80000"/>
                        </a:lnSpc>
                      </a:pPr>
                      <a:r>
                        <a:rPr lang="en-US" sz="1000" b="0" dirty="0" smtClean="0"/>
                        <a:t> Up to 5 hours per person</a:t>
                      </a:r>
                    </a:p>
                    <a:p>
                      <a:pPr algn="ctr">
                        <a:lnSpc>
                          <a:spcPct val="80000"/>
                        </a:lnSpc>
                      </a:pPr>
                      <a:r>
                        <a:rPr lang="en-US" sz="1000" b="0" dirty="0" smtClean="0"/>
                        <a:t>($5/hour; up to $25 discount)</a:t>
                      </a:r>
                      <a:endParaRPr lang="en-US" sz="1000" b="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80000"/>
                        </a:lnSpc>
                      </a:pPr>
                      <a:endParaRPr lang="en-US" sz="1000" b="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c>
                  <a:txBody>
                    <a:bodyPr/>
                    <a:lstStyle/>
                    <a:p>
                      <a:pPr algn="ctr">
                        <a:lnSpc>
                          <a:spcPct val="80000"/>
                        </a:lnSpc>
                      </a:pPr>
                      <a:r>
                        <a:rPr lang="en-US" sz="1000" b="0" smtClean="0"/>
                        <a:t>                                              Additional </a:t>
                      </a:r>
                      <a:r>
                        <a:rPr lang="en-US" sz="1000" b="0" dirty="0" smtClean="0"/>
                        <a:t>5 hours per person</a:t>
                      </a:r>
                    </a:p>
                    <a:p>
                      <a:pPr algn="ctr">
                        <a:lnSpc>
                          <a:spcPct val="80000"/>
                        </a:lnSpc>
                      </a:pPr>
                      <a:endParaRPr lang="en-US" sz="1000" b="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bl>
          </a:graphicData>
        </a:graphic>
      </p:graphicFrame>
      <p:pic>
        <p:nvPicPr>
          <p:cNvPr id="17" name="Picture 16"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133" y="358111"/>
            <a:ext cx="665582" cy="687192"/>
          </a:xfrm>
          <a:prstGeom prst="rect">
            <a:avLst/>
          </a:prstGeom>
        </p:spPr>
      </p:pic>
      <p:sp>
        <p:nvSpPr>
          <p:cNvPr id="3" name="Slide Number Placeholder 2"/>
          <p:cNvSpPr>
            <a:spLocks noGrp="1"/>
          </p:cNvSpPr>
          <p:nvPr>
            <p:ph type="sldNum" sz="quarter" idx="12"/>
          </p:nvPr>
        </p:nvSpPr>
        <p:spPr/>
        <p:txBody>
          <a:bodyPr/>
          <a:lstStyle/>
          <a:p>
            <a:fld id="{62DA433A-DE97-8744-A6B7-531DE7DABEF1}" type="slidenum">
              <a:rPr lang="en-US" smtClean="0"/>
              <a:t>10</a:t>
            </a:fld>
            <a:endParaRPr lang="en-US" dirty="0"/>
          </a:p>
        </p:txBody>
      </p:sp>
      <p:sp>
        <p:nvSpPr>
          <p:cNvPr id="7" name="Date Placeholder 6"/>
          <p:cNvSpPr>
            <a:spLocks noGrp="1"/>
          </p:cNvSpPr>
          <p:nvPr>
            <p:ph type="dt" sz="half" idx="10"/>
          </p:nvPr>
        </p:nvSpPr>
        <p:spPr/>
        <p:txBody>
          <a:bodyPr/>
          <a:lstStyle/>
          <a:p>
            <a:fld id="{AE558200-87F1-8E45-A04D-BE84C8C211A7}" type="datetime1">
              <a:rPr lang="en-US" smtClean="0"/>
              <a:t>1/14/14</a:t>
            </a:fld>
            <a:endParaRPr lang="en-US" dirty="0"/>
          </a:p>
        </p:txBody>
      </p:sp>
    </p:spTree>
    <p:extLst>
      <p:ext uri="{BB962C8B-B14F-4D97-AF65-F5344CB8AC3E}">
        <p14:creationId xmlns:p14="http://schemas.microsoft.com/office/powerpoint/2010/main" val="37998342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02182" y="390383"/>
            <a:ext cx="4514402" cy="523220"/>
          </a:xfrm>
          <a:prstGeom prst="rect">
            <a:avLst/>
          </a:prstGeom>
          <a:noFill/>
        </p:spPr>
        <p:txBody>
          <a:bodyPr wrap="none" rtlCol="0">
            <a:spAutoFit/>
          </a:bodyPr>
          <a:lstStyle/>
          <a:p>
            <a:r>
              <a:rPr lang="en-US" sz="2800" b="1" dirty="0" smtClean="0"/>
              <a:t>Traffic Flow and Ice Etiquette</a:t>
            </a:r>
            <a:endParaRPr lang="en-US" sz="2800" b="1" dirty="0"/>
          </a:p>
        </p:txBody>
      </p:sp>
      <p:pic>
        <p:nvPicPr>
          <p:cNvPr id="5" name="Picture 4"/>
          <p:cNvPicPr>
            <a:picLocks noChangeAspect="1"/>
          </p:cNvPicPr>
          <p:nvPr/>
        </p:nvPicPr>
        <p:blipFill>
          <a:blip r:embed="rId3"/>
          <a:stretch>
            <a:fillRect/>
          </a:stretch>
        </p:blipFill>
        <p:spPr>
          <a:xfrm>
            <a:off x="1604100" y="390383"/>
            <a:ext cx="534941" cy="561127"/>
          </a:xfrm>
          <a:prstGeom prst="rect">
            <a:avLst/>
          </a:prstGeom>
        </p:spPr>
      </p:pic>
      <p:pic>
        <p:nvPicPr>
          <p:cNvPr id="6" name="Picture 5" descr="CCSC_Logo.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9192" y="304447"/>
            <a:ext cx="665582" cy="687192"/>
          </a:xfrm>
          <a:prstGeom prst="rect">
            <a:avLst/>
          </a:prstGeom>
        </p:spPr>
      </p:pic>
      <p:sp>
        <p:nvSpPr>
          <p:cNvPr id="2" name="TextBox 1"/>
          <p:cNvSpPr txBox="1"/>
          <p:nvPr/>
        </p:nvSpPr>
        <p:spPr>
          <a:xfrm>
            <a:off x="529682" y="2097214"/>
            <a:ext cx="8025105" cy="3003387"/>
          </a:xfrm>
          <a:prstGeom prst="rect">
            <a:avLst/>
          </a:prstGeom>
          <a:noFill/>
        </p:spPr>
        <p:txBody>
          <a:bodyPr wrap="square" rtlCol="0">
            <a:spAutoFit/>
          </a:bodyPr>
          <a:lstStyle/>
          <a:p>
            <a:pPr>
              <a:lnSpc>
                <a:spcPct val="90000"/>
              </a:lnSpc>
            </a:pPr>
            <a:endParaRPr lang="en-US" sz="1000" b="1" dirty="0" smtClean="0"/>
          </a:p>
          <a:p>
            <a:pPr marL="171450" indent="-171450">
              <a:lnSpc>
                <a:spcPct val="90000"/>
              </a:lnSpc>
              <a:buFont typeface="Arial"/>
              <a:buChar char="•"/>
            </a:pPr>
            <a:endParaRPr lang="en-US" sz="1000" b="1" dirty="0"/>
          </a:p>
          <a:p>
            <a:pPr marL="228600" indent="-228600">
              <a:lnSpc>
                <a:spcPct val="90000"/>
              </a:lnSpc>
              <a:buFont typeface="Arial"/>
              <a:buChar char="•"/>
            </a:pPr>
            <a:r>
              <a:rPr lang="en-US" sz="1000" b="1" dirty="0"/>
              <a:t>Skate on the whole ice surface.  </a:t>
            </a:r>
            <a:r>
              <a:rPr lang="en-US" sz="1000" dirty="0"/>
              <a:t>Trying to stay out of the way by only skating at the end of the rink or in a corner is not helpful.  Please use the whole surface.  When your coach suggests practicing on free skating sessions, it means he or she believes you have the skills to skate on the whole ice!</a:t>
            </a:r>
          </a:p>
          <a:p>
            <a:pPr marL="228600" indent="-228600">
              <a:lnSpc>
                <a:spcPct val="90000"/>
              </a:lnSpc>
              <a:buFont typeface="Arial"/>
              <a:buChar char="•"/>
            </a:pPr>
            <a:endParaRPr lang="en-US" sz="1000" b="1" dirty="0"/>
          </a:p>
          <a:p>
            <a:pPr marL="228600" indent="-228600">
              <a:lnSpc>
                <a:spcPct val="90000"/>
              </a:lnSpc>
              <a:buFont typeface="Arial"/>
              <a:buChar char="•"/>
            </a:pPr>
            <a:r>
              <a:rPr lang="en-US" sz="1000" b="1" dirty="0"/>
              <a:t>Keep moving</a:t>
            </a:r>
            <a:r>
              <a:rPr lang="en-US" sz="1000" dirty="0"/>
              <a:t>.  It’s not important to skate fast, but it is important to keep moving!  If you feel like you’re in the way, stay calm and skate in a direction away from the path of travel of other skaters.  Trying to outrun a faster skater won’t help you get out of the way.  Go in a different direction.</a:t>
            </a:r>
          </a:p>
          <a:p>
            <a:pPr marL="228600" indent="-228600">
              <a:lnSpc>
                <a:spcPct val="90000"/>
              </a:lnSpc>
              <a:buFont typeface="Arial"/>
              <a:buChar char="•"/>
            </a:pPr>
            <a:endParaRPr lang="en-US" sz="1000" b="1" dirty="0"/>
          </a:p>
          <a:p>
            <a:pPr marL="228600" indent="-228600">
              <a:lnSpc>
                <a:spcPct val="90000"/>
              </a:lnSpc>
              <a:buFont typeface="Arial"/>
              <a:buChar char="•"/>
            </a:pPr>
            <a:r>
              <a:rPr lang="en-US" sz="1000" b="1" dirty="0"/>
              <a:t>Learn where skaters are likely to jump.  </a:t>
            </a:r>
            <a:r>
              <a:rPr lang="en-US" sz="1000" dirty="0"/>
              <a:t>Talk to your coach about where jumps are usually placed on the ice surface.   Learn where the “</a:t>
            </a:r>
            <a:r>
              <a:rPr lang="en-US" sz="1000" dirty="0" err="1"/>
              <a:t>lutz</a:t>
            </a:r>
            <a:r>
              <a:rPr lang="en-US" sz="1000" dirty="0"/>
              <a:t> corner” is and avoid standing or spinning in these areas.  </a:t>
            </a:r>
          </a:p>
          <a:p>
            <a:pPr marL="171450" indent="-171450">
              <a:lnSpc>
                <a:spcPct val="90000"/>
              </a:lnSpc>
              <a:buFont typeface="Arial"/>
              <a:buChar char="•"/>
            </a:pPr>
            <a:endParaRPr lang="en-US" sz="1000" b="1" dirty="0"/>
          </a:p>
          <a:p>
            <a:pPr marL="228600" indent="-228600">
              <a:lnSpc>
                <a:spcPct val="90000"/>
              </a:lnSpc>
              <a:buFont typeface="Arial"/>
              <a:buChar char="•"/>
            </a:pPr>
            <a:r>
              <a:rPr lang="en-US" sz="1000" b="1" dirty="0"/>
              <a:t>Learn where skaters are likely to spin.  </a:t>
            </a:r>
            <a:r>
              <a:rPr lang="en-US" sz="1000" dirty="0"/>
              <a:t>Skaters typically spin in the center of the ice.  Please practice your spins there rather than at the end or in a corner where more advanced skaters usually jump.</a:t>
            </a:r>
          </a:p>
          <a:p>
            <a:pPr>
              <a:lnSpc>
                <a:spcPct val="90000"/>
              </a:lnSpc>
            </a:pPr>
            <a:endParaRPr lang="en-US" sz="1000" dirty="0"/>
          </a:p>
          <a:p>
            <a:pPr marL="228600" indent="-228600">
              <a:lnSpc>
                <a:spcPct val="90000"/>
              </a:lnSpc>
              <a:buFont typeface="Arial"/>
              <a:buChar char="•"/>
            </a:pPr>
            <a:r>
              <a:rPr lang="en-US" sz="1000" b="1" dirty="0"/>
              <a:t>Chit chat in safe spaces.  </a:t>
            </a:r>
            <a:r>
              <a:rPr lang="en-US" sz="1000" dirty="0"/>
              <a:t>Skaters </a:t>
            </a:r>
            <a:r>
              <a:rPr lang="en-US" sz="1000" dirty="0">
                <a:solidFill>
                  <a:srgbClr val="000000"/>
                </a:solidFill>
              </a:rPr>
              <a:t>looking for encouragement or direction from a parent should do so off the ice.  When skaters stop on the ice and begin to communicate with someone off the ice, they are significantly less aware of their surroundings and put both themselves and others at risk.</a:t>
            </a:r>
          </a:p>
          <a:p>
            <a:pPr>
              <a:lnSpc>
                <a:spcPct val="90000"/>
              </a:lnSpc>
            </a:pPr>
            <a:endParaRPr lang="en-US" sz="1000" b="1" dirty="0"/>
          </a:p>
          <a:p>
            <a:pPr>
              <a:lnSpc>
                <a:spcPct val="90000"/>
              </a:lnSpc>
            </a:pPr>
            <a:endParaRPr lang="en-US" sz="1000" dirty="0" smtClean="0"/>
          </a:p>
          <a:p>
            <a:pPr>
              <a:lnSpc>
                <a:spcPct val="90000"/>
              </a:lnSpc>
            </a:pPr>
            <a:endParaRPr lang="en-US" sz="1000" dirty="0"/>
          </a:p>
        </p:txBody>
      </p:sp>
      <p:sp>
        <p:nvSpPr>
          <p:cNvPr id="3" name="Slide Number Placeholder 2"/>
          <p:cNvSpPr>
            <a:spLocks noGrp="1"/>
          </p:cNvSpPr>
          <p:nvPr>
            <p:ph type="sldNum" sz="quarter" idx="12"/>
          </p:nvPr>
        </p:nvSpPr>
        <p:spPr/>
        <p:txBody>
          <a:bodyPr/>
          <a:lstStyle/>
          <a:p>
            <a:fld id="{62DA433A-DE97-8744-A6B7-531DE7DABEF1}" type="slidenum">
              <a:rPr lang="en-US" smtClean="0"/>
              <a:t>11</a:t>
            </a:fld>
            <a:endParaRPr lang="en-US" dirty="0"/>
          </a:p>
        </p:txBody>
      </p:sp>
      <p:sp>
        <p:nvSpPr>
          <p:cNvPr id="7" name="Date Placeholder 6"/>
          <p:cNvSpPr>
            <a:spLocks noGrp="1"/>
          </p:cNvSpPr>
          <p:nvPr>
            <p:ph type="dt" sz="half" idx="10"/>
          </p:nvPr>
        </p:nvSpPr>
        <p:spPr/>
        <p:txBody>
          <a:bodyPr/>
          <a:lstStyle/>
          <a:p>
            <a:fld id="{2C39FF6D-ECA2-584E-B7C0-B836949C7CB7}" type="datetime1">
              <a:rPr lang="en-US" smtClean="0"/>
              <a:t>1/14/14</a:t>
            </a:fld>
            <a:endParaRPr lang="en-US" dirty="0"/>
          </a:p>
        </p:txBody>
      </p:sp>
      <p:sp>
        <p:nvSpPr>
          <p:cNvPr id="9" name="Rectangle 8"/>
          <p:cNvSpPr/>
          <p:nvPr/>
        </p:nvSpPr>
        <p:spPr>
          <a:xfrm>
            <a:off x="449410" y="1497879"/>
            <a:ext cx="8167708" cy="417808"/>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Tips for Younger and/or Less Experienced Skaters</a:t>
            </a:r>
            <a:endParaRPr lang="en-US" sz="1200" dirty="0">
              <a:solidFill>
                <a:schemeClr val="bg1"/>
              </a:solidFill>
            </a:endParaRPr>
          </a:p>
        </p:txBody>
      </p:sp>
    </p:spTree>
    <p:extLst>
      <p:ext uri="{BB962C8B-B14F-4D97-AF65-F5344CB8AC3E}">
        <p14:creationId xmlns:p14="http://schemas.microsoft.com/office/powerpoint/2010/main" val="3874314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02182" y="390383"/>
            <a:ext cx="4514402" cy="523220"/>
          </a:xfrm>
          <a:prstGeom prst="rect">
            <a:avLst/>
          </a:prstGeom>
          <a:noFill/>
        </p:spPr>
        <p:txBody>
          <a:bodyPr wrap="none" rtlCol="0">
            <a:spAutoFit/>
          </a:bodyPr>
          <a:lstStyle/>
          <a:p>
            <a:r>
              <a:rPr lang="en-US" sz="2800" b="1" dirty="0" smtClean="0"/>
              <a:t>Traffic Flow and Ice Etiquette</a:t>
            </a:r>
            <a:endParaRPr lang="en-US" sz="2800" b="1" dirty="0"/>
          </a:p>
        </p:txBody>
      </p:sp>
      <p:pic>
        <p:nvPicPr>
          <p:cNvPr id="5" name="Picture 4"/>
          <p:cNvPicPr>
            <a:picLocks noChangeAspect="1"/>
          </p:cNvPicPr>
          <p:nvPr/>
        </p:nvPicPr>
        <p:blipFill>
          <a:blip r:embed="rId2"/>
          <a:stretch>
            <a:fillRect/>
          </a:stretch>
        </p:blipFill>
        <p:spPr>
          <a:xfrm>
            <a:off x="1604100" y="390383"/>
            <a:ext cx="534941" cy="561127"/>
          </a:xfrm>
          <a:prstGeom prst="rect">
            <a:avLst/>
          </a:prstGeom>
        </p:spPr>
      </p:pic>
      <p:pic>
        <p:nvPicPr>
          <p:cNvPr id="6" name="Picture 5"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9192" y="304447"/>
            <a:ext cx="665582" cy="687192"/>
          </a:xfrm>
          <a:prstGeom prst="rect">
            <a:avLst/>
          </a:prstGeom>
        </p:spPr>
      </p:pic>
      <p:sp>
        <p:nvSpPr>
          <p:cNvPr id="2" name="TextBox 1"/>
          <p:cNvSpPr txBox="1"/>
          <p:nvPr/>
        </p:nvSpPr>
        <p:spPr>
          <a:xfrm>
            <a:off x="536434" y="1552183"/>
            <a:ext cx="8026138" cy="5219376"/>
          </a:xfrm>
          <a:prstGeom prst="rect">
            <a:avLst/>
          </a:prstGeom>
          <a:noFill/>
        </p:spPr>
        <p:txBody>
          <a:bodyPr wrap="square" rtlCol="0">
            <a:spAutoFit/>
          </a:bodyPr>
          <a:lstStyle/>
          <a:p>
            <a:pPr>
              <a:lnSpc>
                <a:spcPct val="90000"/>
              </a:lnSpc>
            </a:pPr>
            <a:endParaRPr lang="en-US" sz="1000" b="1" dirty="0"/>
          </a:p>
          <a:p>
            <a:pPr>
              <a:lnSpc>
                <a:spcPct val="90000"/>
              </a:lnSpc>
            </a:pPr>
            <a:r>
              <a:rPr lang="en-US" sz="1000" b="1" dirty="0"/>
              <a:t>1)   Look out for the people who aren't looking out for you (and give them extra space)</a:t>
            </a:r>
            <a:endParaRPr lang="en-US" sz="1000" dirty="0"/>
          </a:p>
          <a:p>
            <a:pPr>
              <a:lnSpc>
                <a:spcPct val="90000"/>
              </a:lnSpc>
            </a:pPr>
            <a:endParaRPr lang="en-US" sz="1000" dirty="0"/>
          </a:p>
          <a:p>
            <a:pPr>
              <a:lnSpc>
                <a:spcPct val="90000"/>
              </a:lnSpc>
            </a:pPr>
            <a:r>
              <a:rPr lang="en-US" sz="1000" dirty="0"/>
              <a:t>	Some circumstances when another skater might not be looking out for you: </a:t>
            </a:r>
          </a:p>
          <a:p>
            <a:pPr marL="628650" lvl="1" indent="-171450">
              <a:lnSpc>
                <a:spcPct val="90000"/>
              </a:lnSpc>
              <a:buFont typeface="Arial"/>
              <a:buChar char="•"/>
            </a:pPr>
            <a:r>
              <a:rPr lang="en-US" sz="1000" b="1" dirty="0"/>
              <a:t>Programs</a:t>
            </a:r>
            <a:r>
              <a:rPr lang="en-US" sz="1000" dirty="0"/>
              <a:t> - It’s more difficult to see potential collisions when performing difficult choreography </a:t>
            </a:r>
            <a:r>
              <a:rPr lang="en-US" sz="1000" dirty="0">
                <a:solidFill>
                  <a:srgbClr val="000000"/>
                </a:solidFill>
              </a:rPr>
              <a:t>and focusing on music.  </a:t>
            </a:r>
            <a:r>
              <a:rPr lang="en-US" sz="1000" dirty="0"/>
              <a:t>Skaters should learn which music goes with which skater and give skaters extra space when they are practicing their programs.  After some time, it’s possible to learn some of the patterns in others' programs to predict their path of travel.</a:t>
            </a:r>
          </a:p>
          <a:p>
            <a:pPr marL="628650" lvl="1" indent="-171450">
              <a:lnSpc>
                <a:spcPct val="90000"/>
              </a:lnSpc>
              <a:buFont typeface="Arial"/>
              <a:buChar char="•"/>
            </a:pPr>
            <a:r>
              <a:rPr lang="en-US" sz="1000" b="1" dirty="0"/>
              <a:t>Lessons - </a:t>
            </a:r>
            <a:r>
              <a:rPr lang="en-US" sz="1000" dirty="0">
                <a:solidFill>
                  <a:srgbClr val="C0504D"/>
                </a:solidFill>
              </a:rPr>
              <a:t>A</a:t>
            </a:r>
            <a:r>
              <a:rPr lang="en-US" sz="1000" dirty="0"/>
              <a:t> skater’s attention is divided when </a:t>
            </a:r>
            <a:r>
              <a:rPr lang="en-US" sz="1000" dirty="0">
                <a:solidFill>
                  <a:srgbClr val="000000"/>
                </a:solidFill>
              </a:rPr>
              <a:t>he/she is </a:t>
            </a:r>
            <a:r>
              <a:rPr lang="en-US" sz="1000" dirty="0"/>
              <a:t>in a lesson.  </a:t>
            </a:r>
            <a:r>
              <a:rPr lang="en-US" sz="1000" dirty="0">
                <a:solidFill>
                  <a:srgbClr val="000000"/>
                </a:solidFill>
              </a:rPr>
              <a:t>Skaters focus on their </a:t>
            </a:r>
            <a:r>
              <a:rPr lang="en-US" sz="1000" dirty="0"/>
              <a:t>coach when their view would otherwise be expanded across the entire ice surface</a:t>
            </a:r>
            <a:r>
              <a:rPr lang="en-US" sz="1000" dirty="0" smtClean="0"/>
              <a:t>.</a:t>
            </a:r>
          </a:p>
          <a:p>
            <a:pPr marL="628650" lvl="1" indent="-171450">
              <a:lnSpc>
                <a:spcPct val="90000"/>
              </a:lnSpc>
              <a:buFont typeface="Arial"/>
              <a:buChar char="•"/>
            </a:pPr>
            <a:r>
              <a:rPr lang="en-US" sz="1000" b="1" dirty="0" smtClean="0"/>
              <a:t>Harness</a:t>
            </a:r>
            <a:r>
              <a:rPr lang="en-US" sz="1000" dirty="0"/>
              <a:t> </a:t>
            </a:r>
            <a:r>
              <a:rPr lang="en-US" sz="1000" dirty="0" smtClean="0"/>
              <a:t>- When </a:t>
            </a:r>
            <a:r>
              <a:rPr lang="en-US" sz="1000" dirty="0"/>
              <a:t>a lesson uses the harness, skaters should try to avoid that corner.  The coach and skater cannot maneuver together quickly, or veer far from the harness line.</a:t>
            </a:r>
            <a:endParaRPr lang="en-US" sz="1000" dirty="0"/>
          </a:p>
          <a:p>
            <a:pPr marL="628650" lvl="1" indent="-171450">
              <a:lnSpc>
                <a:spcPct val="90000"/>
              </a:lnSpc>
              <a:buFont typeface="Arial"/>
              <a:buChar char="•"/>
            </a:pPr>
            <a:r>
              <a:rPr lang="en-US" sz="1000" b="1" dirty="0">
                <a:solidFill>
                  <a:srgbClr val="000000"/>
                </a:solidFill>
              </a:rPr>
              <a:t>Pairs/Teams – </a:t>
            </a:r>
            <a:r>
              <a:rPr lang="en-US" sz="1000" dirty="0">
                <a:solidFill>
                  <a:srgbClr val="000000"/>
                </a:solidFill>
              </a:rPr>
              <a:t>A skater’s attention is divided when skaters practice pairs or dance in teams.  It is more difficult for couples to stop or change directions quickly.</a:t>
            </a:r>
            <a:endParaRPr lang="en-US" sz="1000" strike="sngStrike" dirty="0">
              <a:solidFill>
                <a:srgbClr val="000000"/>
              </a:solidFill>
            </a:endParaRPr>
          </a:p>
          <a:p>
            <a:pPr marL="628650" lvl="1" indent="-171450">
              <a:lnSpc>
                <a:spcPct val="90000"/>
              </a:lnSpc>
              <a:buFont typeface="Arial"/>
              <a:buChar char="•"/>
            </a:pPr>
            <a:r>
              <a:rPr lang="en-US" sz="1000" b="1" dirty="0"/>
              <a:t>Spins - </a:t>
            </a:r>
            <a:r>
              <a:rPr lang="en-US" sz="1000" dirty="0"/>
              <a:t>You can't see a thing when you're spinning.  Never skate close to a spinning skater - even if your music is playing (see next point about right-of-way).  Always give spinners enough space to change positions into a camel spin (e.g., don't skate close to an upright spin because the skater may change positions and extend his/her leg at any point).</a:t>
            </a:r>
          </a:p>
          <a:p>
            <a:pPr marL="628650" lvl="1" indent="-171450">
              <a:lnSpc>
                <a:spcPct val="90000"/>
              </a:lnSpc>
              <a:buFont typeface="Arial"/>
              <a:buChar char="•"/>
            </a:pPr>
            <a:r>
              <a:rPr lang="en-US" sz="1000" b="1" dirty="0"/>
              <a:t>Having a bad day or generally clueless. </a:t>
            </a:r>
            <a:r>
              <a:rPr lang="en-US" sz="1000" dirty="0"/>
              <a:t> Anytime a skater isn't actively looking around at traffic flow on the ice, they should be given more space.  These phenomena span all ages and abilities.</a:t>
            </a:r>
          </a:p>
          <a:p>
            <a:pPr lvl="1">
              <a:lnSpc>
                <a:spcPct val="90000"/>
              </a:lnSpc>
            </a:pPr>
            <a:endParaRPr lang="en-US" sz="1000" b="1" dirty="0">
              <a:solidFill>
                <a:srgbClr val="C0504D"/>
              </a:solidFill>
            </a:endParaRPr>
          </a:p>
          <a:p>
            <a:pPr marL="228600" indent="-228600">
              <a:lnSpc>
                <a:spcPct val="90000"/>
              </a:lnSpc>
              <a:buAutoNum type="arabicParenR" startAt="2"/>
            </a:pPr>
            <a:r>
              <a:rPr lang="en-US" sz="1000" b="1" dirty="0">
                <a:solidFill>
                  <a:srgbClr val="000000"/>
                </a:solidFill>
              </a:rPr>
              <a:t>Think of safety first, then right-of-way.  Right-of-way goes </a:t>
            </a:r>
            <a:r>
              <a:rPr lang="en-US" sz="1000" b="1" dirty="0"/>
              <a:t>to skaters in the following order:</a:t>
            </a:r>
          </a:p>
          <a:p>
            <a:pPr>
              <a:lnSpc>
                <a:spcPct val="90000"/>
              </a:lnSpc>
            </a:pPr>
            <a:endParaRPr lang="en-US" sz="1000" b="1" dirty="0"/>
          </a:p>
          <a:p>
            <a:pPr marL="685800" lvl="1" indent="-228600">
              <a:lnSpc>
                <a:spcPct val="90000"/>
              </a:lnSpc>
              <a:buFont typeface="Arial"/>
              <a:buChar char="•"/>
            </a:pPr>
            <a:r>
              <a:rPr lang="en-US" sz="1000" b="1" dirty="0">
                <a:solidFill>
                  <a:srgbClr val="000000"/>
                </a:solidFill>
              </a:rPr>
              <a:t>Spins</a:t>
            </a:r>
            <a:r>
              <a:rPr lang="en-US" sz="1000" dirty="0">
                <a:solidFill>
                  <a:srgbClr val="000000"/>
                </a:solidFill>
              </a:rPr>
              <a:t> – Spinning skaters are </a:t>
            </a:r>
            <a:r>
              <a:rPr lang="en-US" sz="1000" dirty="0"/>
              <a:t>unable to see </a:t>
            </a:r>
            <a:r>
              <a:rPr lang="en-US" sz="1000" dirty="0">
                <a:solidFill>
                  <a:srgbClr val="000000"/>
                </a:solidFill>
              </a:rPr>
              <a:t>other skaters.</a:t>
            </a:r>
          </a:p>
          <a:p>
            <a:pPr marL="685800" lvl="1" indent="-228600">
              <a:lnSpc>
                <a:spcPct val="90000"/>
              </a:lnSpc>
              <a:buFont typeface="Arial"/>
              <a:buChar char="•"/>
            </a:pPr>
            <a:r>
              <a:rPr lang="en-US" sz="1000" b="1" dirty="0">
                <a:solidFill>
                  <a:srgbClr val="000000"/>
                </a:solidFill>
              </a:rPr>
              <a:t>Programs </a:t>
            </a:r>
            <a:r>
              <a:rPr lang="en-US" sz="1000" dirty="0">
                <a:solidFill>
                  <a:srgbClr val="000000"/>
                </a:solidFill>
              </a:rPr>
              <a:t>- </a:t>
            </a:r>
            <a:r>
              <a:rPr lang="en-US" sz="1000" dirty="0"/>
              <a:t>Skaters should be mindful of the person running their program and try to stay out of their way. </a:t>
            </a:r>
            <a:r>
              <a:rPr lang="en-US" sz="1000" dirty="0">
                <a:solidFill>
                  <a:srgbClr val="000000"/>
                </a:solidFill>
              </a:rPr>
              <a:t> However, every skater on the ice, whether their program music is playing or not, is responsible for skating safely.  </a:t>
            </a:r>
            <a:r>
              <a:rPr lang="en-US" sz="1000" dirty="0"/>
              <a:t>Sometimes younger skaters follow their program pattern directly into (or very near) someone else's camel spin because they believe they have the "right-of-way."  Or, equally unsafe, more advanced skaters sometimes barrel through a program when there are too many little ones who are unable to get out of the way.  </a:t>
            </a:r>
          </a:p>
          <a:p>
            <a:pPr marL="685800" lvl="1" indent="-228600">
              <a:lnSpc>
                <a:spcPct val="90000"/>
              </a:lnSpc>
              <a:buFont typeface="Arial"/>
              <a:buChar char="•"/>
            </a:pPr>
            <a:r>
              <a:rPr lang="en-US" sz="1000" b="1" dirty="0">
                <a:solidFill>
                  <a:srgbClr val="000000"/>
                </a:solidFill>
              </a:rPr>
              <a:t>Lessons</a:t>
            </a:r>
            <a:r>
              <a:rPr lang="en-US" sz="1000" dirty="0">
                <a:solidFill>
                  <a:srgbClr val="000000"/>
                </a:solidFill>
              </a:rPr>
              <a:t>– After programs and spins, skaters in lessons should be given the right-of-way to help make lessons as productive as possible.  When a lesson involves use of the harness, other skaters should try to avoid that corner as the coach and skater cannot maneuver together quickly or veer far from the harness line.</a:t>
            </a:r>
            <a:endParaRPr lang="en-US" sz="1000" b="1" dirty="0">
              <a:solidFill>
                <a:srgbClr val="000000"/>
              </a:solidFill>
            </a:endParaRPr>
          </a:p>
          <a:p>
            <a:pPr>
              <a:lnSpc>
                <a:spcPct val="90000"/>
              </a:lnSpc>
            </a:pPr>
            <a:endParaRPr lang="en-US" sz="1000" dirty="0"/>
          </a:p>
          <a:p>
            <a:pPr marL="228600" indent="-228600">
              <a:lnSpc>
                <a:spcPct val="90000"/>
              </a:lnSpc>
              <a:buAutoNum type="arabicParenR" startAt="2"/>
            </a:pPr>
            <a:r>
              <a:rPr lang="en-US" sz="1000" b="1" dirty="0"/>
              <a:t>Communicate with and teach inexperienced skaters</a:t>
            </a:r>
            <a:r>
              <a:rPr lang="en-US" sz="1000" dirty="0"/>
              <a:t>.  If someone is in your way, simply asking them to move is the quickest, safest and friendliest way to make space on the ice.  Younger or inexperienced skaters often don't know they are in the way.  If an advanced skater tells them, for example, what jump they're working on and what direction they'll be coming from, the inexperienced skater will (a) get out of the way and (b) learn a bit about traffic flow.  This is much more effective than creating fear and bad energy by skating dangerously close to another person.  Everyone is responsible for making the ice a safe space.  Friendly advice is usually very well received.</a:t>
            </a:r>
          </a:p>
          <a:p>
            <a:pPr marL="228600" indent="-228600">
              <a:lnSpc>
                <a:spcPct val="90000"/>
              </a:lnSpc>
              <a:buAutoNum type="arabicParenR" startAt="2"/>
            </a:pPr>
            <a:endParaRPr lang="en-US" sz="1000" b="1" dirty="0"/>
          </a:p>
          <a:p>
            <a:pPr>
              <a:lnSpc>
                <a:spcPct val="90000"/>
              </a:lnSpc>
            </a:pPr>
            <a:endParaRPr lang="en-US" sz="1000" dirty="0"/>
          </a:p>
        </p:txBody>
      </p:sp>
      <p:sp>
        <p:nvSpPr>
          <p:cNvPr id="3" name="Slide Number Placeholder 2"/>
          <p:cNvSpPr>
            <a:spLocks noGrp="1"/>
          </p:cNvSpPr>
          <p:nvPr>
            <p:ph type="sldNum" sz="quarter" idx="12"/>
          </p:nvPr>
        </p:nvSpPr>
        <p:spPr/>
        <p:txBody>
          <a:bodyPr/>
          <a:lstStyle/>
          <a:p>
            <a:fld id="{62DA433A-DE97-8744-A6B7-531DE7DABEF1}" type="slidenum">
              <a:rPr lang="en-US" smtClean="0"/>
              <a:t>12</a:t>
            </a:fld>
            <a:endParaRPr lang="en-US" dirty="0"/>
          </a:p>
        </p:txBody>
      </p:sp>
      <p:sp>
        <p:nvSpPr>
          <p:cNvPr id="7" name="Date Placeholder 6"/>
          <p:cNvSpPr>
            <a:spLocks noGrp="1"/>
          </p:cNvSpPr>
          <p:nvPr>
            <p:ph type="dt" sz="half" idx="10"/>
          </p:nvPr>
        </p:nvSpPr>
        <p:spPr/>
        <p:txBody>
          <a:bodyPr/>
          <a:lstStyle/>
          <a:p>
            <a:fld id="{2C39FF6D-ECA2-584E-B7C0-B836949C7CB7}" type="datetime1">
              <a:rPr lang="en-US" smtClean="0"/>
              <a:t>1/14/14</a:t>
            </a:fld>
            <a:endParaRPr lang="en-US" dirty="0"/>
          </a:p>
        </p:txBody>
      </p:sp>
      <p:sp>
        <p:nvSpPr>
          <p:cNvPr id="9" name="Rectangle 8"/>
          <p:cNvSpPr/>
          <p:nvPr/>
        </p:nvSpPr>
        <p:spPr>
          <a:xfrm>
            <a:off x="449410" y="1110275"/>
            <a:ext cx="8167708" cy="417808"/>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Tips for ALL Skaters</a:t>
            </a:r>
            <a:endParaRPr lang="en-US" sz="1200" dirty="0">
              <a:solidFill>
                <a:schemeClr val="bg1"/>
              </a:solidFill>
            </a:endParaRPr>
          </a:p>
        </p:txBody>
      </p:sp>
    </p:spTree>
    <p:extLst>
      <p:ext uri="{BB962C8B-B14F-4D97-AF65-F5344CB8AC3E}">
        <p14:creationId xmlns:p14="http://schemas.microsoft.com/office/powerpoint/2010/main" val="322800965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86D1776-42AC-5D44-A26B-2BA61E525E8A}" type="datetime1">
              <a:rPr lang="en-US" smtClean="0"/>
              <a:t>1/14/14</a:t>
            </a:fld>
            <a:endParaRPr lang="en-US" dirty="0"/>
          </a:p>
        </p:txBody>
      </p:sp>
      <p:sp>
        <p:nvSpPr>
          <p:cNvPr id="5" name="Slide Number Placeholder 4"/>
          <p:cNvSpPr>
            <a:spLocks noGrp="1"/>
          </p:cNvSpPr>
          <p:nvPr>
            <p:ph type="sldNum" sz="quarter" idx="12"/>
          </p:nvPr>
        </p:nvSpPr>
        <p:spPr/>
        <p:txBody>
          <a:bodyPr/>
          <a:lstStyle/>
          <a:p>
            <a:fld id="{62DA433A-DE97-8744-A6B7-531DE7DABEF1}" type="slidenum">
              <a:rPr lang="en-US" smtClean="0"/>
              <a:t>13</a:t>
            </a:fld>
            <a:endParaRPr lang="en-US" dirty="0"/>
          </a:p>
        </p:txBody>
      </p:sp>
      <p:sp>
        <p:nvSpPr>
          <p:cNvPr id="6" name="TextBox 5"/>
          <p:cNvSpPr txBox="1"/>
          <p:nvPr/>
        </p:nvSpPr>
        <p:spPr>
          <a:xfrm>
            <a:off x="1604100" y="1398035"/>
            <a:ext cx="5940674" cy="523220"/>
          </a:xfrm>
          <a:prstGeom prst="rect">
            <a:avLst/>
          </a:prstGeom>
          <a:noFill/>
        </p:spPr>
        <p:txBody>
          <a:bodyPr wrap="square" rtlCol="0">
            <a:spAutoFit/>
          </a:bodyPr>
          <a:lstStyle/>
          <a:p>
            <a:pPr algn="ctr"/>
            <a:r>
              <a:rPr lang="en-US" sz="2800" b="1" dirty="0" smtClean="0"/>
              <a:t>USOC / USFSA </a:t>
            </a:r>
            <a:r>
              <a:rPr lang="en-US" sz="2800" b="1" dirty="0" err="1" smtClean="0"/>
              <a:t>SafeSport</a:t>
            </a:r>
            <a:r>
              <a:rPr lang="en-US" sz="2800" b="1" dirty="0" smtClean="0"/>
              <a:t> Program</a:t>
            </a:r>
            <a:endParaRPr lang="en-US" sz="2800" b="1" dirty="0"/>
          </a:p>
        </p:txBody>
      </p:sp>
      <p:pic>
        <p:nvPicPr>
          <p:cNvPr id="7" name="Picture 6"/>
          <p:cNvPicPr>
            <a:picLocks noChangeAspect="1"/>
          </p:cNvPicPr>
          <p:nvPr/>
        </p:nvPicPr>
        <p:blipFill>
          <a:blip r:embed="rId2"/>
          <a:stretch>
            <a:fillRect/>
          </a:stretch>
        </p:blipFill>
        <p:spPr>
          <a:xfrm>
            <a:off x="1604100" y="390383"/>
            <a:ext cx="534941" cy="561127"/>
          </a:xfrm>
          <a:prstGeom prst="rect">
            <a:avLst/>
          </a:prstGeom>
        </p:spPr>
      </p:pic>
      <p:pic>
        <p:nvPicPr>
          <p:cNvPr id="8" name="Picture 7"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9192" y="304447"/>
            <a:ext cx="665582" cy="68719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43483" y="390383"/>
            <a:ext cx="4141932" cy="891475"/>
          </a:xfrm>
          <a:prstGeom prst="rect">
            <a:avLst/>
          </a:prstGeom>
        </p:spPr>
      </p:pic>
      <p:sp>
        <p:nvSpPr>
          <p:cNvPr id="9" name="TextBox 8"/>
          <p:cNvSpPr txBox="1"/>
          <p:nvPr/>
        </p:nvSpPr>
        <p:spPr>
          <a:xfrm>
            <a:off x="1043709" y="1921255"/>
            <a:ext cx="7141480" cy="830997"/>
          </a:xfrm>
          <a:prstGeom prst="rect">
            <a:avLst/>
          </a:prstGeom>
          <a:noFill/>
        </p:spPr>
        <p:txBody>
          <a:bodyPr wrap="square" rtlCol="0">
            <a:spAutoFit/>
          </a:bodyPr>
          <a:lstStyle/>
          <a:p>
            <a:r>
              <a:rPr lang="en-US" sz="1200" dirty="0"/>
              <a:t>U.S. Figure Skating is committed to providing a safe and </a:t>
            </a:r>
            <a:r>
              <a:rPr lang="en-US" sz="1200" dirty="0" smtClean="0"/>
              <a:t>positive </a:t>
            </a:r>
            <a:r>
              <a:rPr lang="en-US" sz="1200" dirty="0"/>
              <a:t>environment for our members’ physical, emotional </a:t>
            </a:r>
            <a:r>
              <a:rPr lang="en-US" sz="1200" dirty="0" smtClean="0"/>
              <a:t>and </a:t>
            </a:r>
            <a:r>
              <a:rPr lang="en-US" sz="1200" dirty="0"/>
              <a:t>social development and ensuring it promotes an </a:t>
            </a:r>
            <a:r>
              <a:rPr lang="en-US" sz="1200" dirty="0" smtClean="0"/>
              <a:t> environment </a:t>
            </a:r>
            <a:r>
              <a:rPr lang="en-US" sz="1200" dirty="0"/>
              <a:t>free from abuse and misconduct. Through the </a:t>
            </a:r>
            <a:r>
              <a:rPr lang="en-US" sz="1200" dirty="0" smtClean="0"/>
              <a:t>U.S</a:t>
            </a:r>
            <a:r>
              <a:rPr lang="en-US" sz="1200" dirty="0"/>
              <a:t>. Figure Skating </a:t>
            </a:r>
            <a:r>
              <a:rPr lang="en-US" sz="1200" dirty="0" err="1"/>
              <a:t>SafeSport</a:t>
            </a:r>
            <a:r>
              <a:rPr lang="en-US" sz="1200" dirty="0"/>
              <a:t> Program, U.S. </a:t>
            </a:r>
            <a:r>
              <a:rPr lang="en-US" sz="1200" dirty="0" smtClean="0"/>
              <a:t>Figure Skating </a:t>
            </a:r>
            <a:r>
              <a:rPr lang="en-US" sz="1200" dirty="0"/>
              <a:t>is committed to providing the safest possible </a:t>
            </a:r>
            <a:r>
              <a:rPr lang="en-US" sz="1200" dirty="0" smtClean="0"/>
              <a:t>environment </a:t>
            </a:r>
            <a:r>
              <a:rPr lang="en-US" sz="1200" dirty="0"/>
              <a:t>for all participants</a:t>
            </a:r>
            <a:r>
              <a:rPr lang="en-US" sz="1200" dirty="0" smtClean="0"/>
              <a:t>.</a:t>
            </a:r>
            <a:endParaRPr lang="en-US" sz="1200" dirty="0"/>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3551" y="2752251"/>
            <a:ext cx="3077019" cy="3277025"/>
          </a:xfrm>
          <a:prstGeom prst="rect">
            <a:avLst/>
          </a:prstGeom>
        </p:spPr>
      </p:pic>
      <p:sp>
        <p:nvSpPr>
          <p:cNvPr id="11" name="TextBox 10"/>
          <p:cNvSpPr txBox="1"/>
          <p:nvPr/>
        </p:nvSpPr>
        <p:spPr>
          <a:xfrm>
            <a:off x="4444460" y="2867270"/>
            <a:ext cx="3740727" cy="3046988"/>
          </a:xfrm>
          <a:prstGeom prst="rect">
            <a:avLst/>
          </a:prstGeom>
          <a:noFill/>
        </p:spPr>
        <p:txBody>
          <a:bodyPr wrap="square" rtlCol="0">
            <a:spAutoFit/>
          </a:bodyPr>
          <a:lstStyle/>
          <a:p>
            <a:pPr algn="ctr"/>
            <a:r>
              <a:rPr lang="en-US" sz="1200" dirty="0" smtClean="0"/>
              <a:t/>
            </a:r>
            <a:br>
              <a:rPr lang="en-US" sz="1200" dirty="0" smtClean="0"/>
            </a:br>
            <a:r>
              <a:rPr lang="en-US" sz="1200" b="1" u="sng" dirty="0" err="1" smtClean="0">
                <a:hlinkClick r:id="rId6"/>
              </a:rPr>
              <a:t>SafeSport</a:t>
            </a:r>
            <a:r>
              <a:rPr lang="en-US" sz="1200" b="1" u="sng" dirty="0">
                <a:hlinkClick r:id="rId6"/>
              </a:rPr>
              <a:t> </a:t>
            </a:r>
            <a:r>
              <a:rPr lang="en-US" sz="1200" b="1" u="sng" dirty="0" smtClean="0">
                <a:hlinkClick r:id="rId6"/>
              </a:rPr>
              <a:t>Brochure</a:t>
            </a:r>
            <a:endParaRPr lang="en-US" sz="1200" dirty="0"/>
          </a:p>
          <a:p>
            <a:pPr algn="ctr"/>
            <a:r>
              <a:rPr lang="en-US" sz="1200" dirty="0" smtClean="0"/>
              <a:t>(</a:t>
            </a:r>
            <a:r>
              <a:rPr lang="en-US" sz="1200" b="1" dirty="0">
                <a:hlinkClick r:id="rId7"/>
              </a:rPr>
              <a:t>http://</a:t>
            </a:r>
            <a:r>
              <a:rPr lang="en-US" sz="1200" b="1" dirty="0" smtClean="0">
                <a:hlinkClick r:id="rId7"/>
              </a:rPr>
              <a:t>tinyurl.com/lznr672</a:t>
            </a:r>
            <a:r>
              <a:rPr lang="en-US" sz="1200" dirty="0" smtClean="0"/>
              <a:t>)</a:t>
            </a:r>
            <a:br>
              <a:rPr lang="en-US" sz="1200" dirty="0" smtClean="0"/>
            </a:br>
            <a:r>
              <a:rPr lang="en-US" sz="1200" dirty="0" smtClean="0"/>
              <a:t/>
            </a:r>
            <a:br>
              <a:rPr lang="en-US" sz="1200" dirty="0" smtClean="0"/>
            </a:br>
            <a:r>
              <a:rPr lang="en-US" sz="1200" dirty="0" smtClean="0"/>
              <a:t>Official US Figure Skating Site</a:t>
            </a:r>
            <a:endParaRPr lang="en-US" sz="1200" dirty="0"/>
          </a:p>
          <a:p>
            <a:pPr algn="ctr"/>
            <a:r>
              <a:rPr lang="en-US" sz="1200" dirty="0"/>
              <a:t> </a:t>
            </a:r>
            <a:r>
              <a:rPr lang="en-US" sz="1200" dirty="0">
                <a:hlinkClick r:id="rId8"/>
              </a:rPr>
              <a:t>www.usfigureskating.org/safesport</a:t>
            </a:r>
            <a:endParaRPr lang="en-US" sz="1200" dirty="0"/>
          </a:p>
          <a:p>
            <a:pPr algn="ctr"/>
            <a:r>
              <a:rPr lang="en-US" sz="1200" dirty="0" smtClean="0"/>
              <a:t/>
            </a:r>
            <a:br>
              <a:rPr lang="en-US" sz="1200" dirty="0" smtClean="0"/>
            </a:br>
            <a:r>
              <a:rPr lang="en-US" sz="1200" dirty="0"/>
              <a:t/>
            </a:r>
            <a:br>
              <a:rPr lang="en-US" sz="1200" dirty="0"/>
            </a:br>
            <a:r>
              <a:rPr lang="en-US" sz="1200" dirty="0"/>
              <a:t>For any questions, inquiries or </a:t>
            </a:r>
            <a:r>
              <a:rPr lang="en-US" sz="1200" dirty="0" smtClean="0"/>
              <a:t/>
            </a:r>
            <a:br>
              <a:rPr lang="en-US" sz="1200" dirty="0" smtClean="0"/>
            </a:br>
            <a:r>
              <a:rPr lang="en-US" sz="1200" dirty="0" smtClean="0"/>
              <a:t>to </a:t>
            </a:r>
            <a:r>
              <a:rPr lang="en-US" sz="1200" dirty="0"/>
              <a:t>make a </a:t>
            </a:r>
            <a:r>
              <a:rPr lang="en-US" sz="1200" dirty="0" smtClean="0"/>
              <a:t>report, please contact:</a:t>
            </a:r>
            <a:br>
              <a:rPr lang="en-US" sz="1200" dirty="0" smtClean="0"/>
            </a:br>
            <a:endParaRPr lang="en-US" sz="1200" dirty="0"/>
          </a:p>
          <a:p>
            <a:pPr algn="ctr"/>
            <a:r>
              <a:rPr lang="en-US" sz="1200" dirty="0" smtClean="0"/>
              <a:t>CCSC Compliance Chair</a:t>
            </a:r>
          </a:p>
          <a:p>
            <a:pPr algn="ctr"/>
            <a:r>
              <a:rPr lang="en-US" sz="1200" dirty="0" smtClean="0"/>
              <a:t>Laura Meinecke (</a:t>
            </a:r>
            <a:r>
              <a:rPr lang="en-US" sz="1200" dirty="0" smtClean="0">
                <a:hlinkClick r:id="rId9"/>
              </a:rPr>
              <a:t>isk8nyc@yahoo.com</a:t>
            </a:r>
            <a:r>
              <a:rPr lang="en-US" sz="1200" dirty="0" smtClean="0"/>
              <a:t>)</a:t>
            </a:r>
          </a:p>
          <a:p>
            <a:pPr algn="ctr"/>
            <a:endParaRPr lang="en-US" sz="1200" dirty="0" smtClean="0"/>
          </a:p>
          <a:p>
            <a:pPr algn="ctr"/>
            <a:r>
              <a:rPr lang="en-US" sz="1200" dirty="0" smtClean="0"/>
              <a:t>USFSA </a:t>
            </a:r>
            <a:r>
              <a:rPr lang="en-US" sz="1200" dirty="0" err="1" smtClean="0"/>
              <a:t>SafeSport</a:t>
            </a:r>
            <a:r>
              <a:rPr lang="en-US" sz="1200" dirty="0" smtClean="0"/>
              <a:t> Committee</a:t>
            </a:r>
            <a:endParaRPr lang="en-US" sz="1200" dirty="0"/>
          </a:p>
          <a:p>
            <a:pPr algn="ctr"/>
            <a:r>
              <a:rPr lang="en-US" sz="1200" u="sng" dirty="0" smtClean="0">
                <a:hlinkClick r:id="rId10"/>
              </a:rPr>
              <a:t>safesport@usfigureskating.org</a:t>
            </a:r>
            <a:r>
              <a:rPr lang="en-US" sz="1200" dirty="0" smtClean="0"/>
              <a:t> </a:t>
            </a:r>
            <a:endParaRPr lang="en-US" sz="1200" dirty="0"/>
          </a:p>
        </p:txBody>
      </p:sp>
    </p:spTree>
    <p:extLst>
      <p:ext uri="{BB962C8B-B14F-4D97-AF65-F5344CB8AC3E}">
        <p14:creationId xmlns:p14="http://schemas.microsoft.com/office/powerpoint/2010/main" val="17299082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86D1776-42AC-5D44-A26B-2BA61E525E8A}" type="datetime1">
              <a:rPr lang="en-US" smtClean="0"/>
              <a:t>1/14/14</a:t>
            </a:fld>
            <a:endParaRPr lang="en-US" dirty="0"/>
          </a:p>
        </p:txBody>
      </p:sp>
      <p:sp>
        <p:nvSpPr>
          <p:cNvPr id="5" name="Slide Number Placeholder 4"/>
          <p:cNvSpPr>
            <a:spLocks noGrp="1"/>
          </p:cNvSpPr>
          <p:nvPr>
            <p:ph type="sldNum" sz="quarter" idx="12"/>
          </p:nvPr>
        </p:nvSpPr>
        <p:spPr/>
        <p:txBody>
          <a:bodyPr/>
          <a:lstStyle/>
          <a:p>
            <a:fld id="{62DA433A-DE97-8744-A6B7-531DE7DABEF1}" type="slidenum">
              <a:rPr lang="en-US" smtClean="0"/>
              <a:t>14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697574992"/>
              </p:ext>
            </p:extLst>
          </p:nvPr>
        </p:nvGraphicFramePr>
        <p:xfrm>
          <a:off x="324556" y="1460804"/>
          <a:ext cx="8452555" cy="4352544"/>
        </p:xfrm>
        <a:graphic>
          <a:graphicData uri="http://schemas.openxmlformats.org/drawingml/2006/table">
            <a:tbl>
              <a:tblPr firstRow="1" bandRow="1">
                <a:tableStyleId>{2D5ABB26-0587-4C30-8999-92F81FD0307C}</a:tableStyleId>
              </a:tblPr>
              <a:tblGrid>
                <a:gridCol w="2817518"/>
                <a:gridCol w="3062379"/>
                <a:gridCol w="2572658"/>
              </a:tblGrid>
              <a:tr h="0">
                <a:tc>
                  <a:txBody>
                    <a:bodyPr/>
                    <a:lstStyle/>
                    <a:p>
                      <a:pPr>
                        <a:lnSpc>
                          <a:spcPct val="110000"/>
                        </a:lnSpc>
                      </a:pPr>
                      <a:r>
                        <a:rPr lang="en-US" sz="1600" b="1" dirty="0" smtClean="0"/>
                        <a:t>Name</a:t>
                      </a:r>
                      <a:endParaRPr lang="en-US" sz="16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l">
                        <a:lnSpc>
                          <a:spcPct val="110000"/>
                        </a:lnSpc>
                      </a:pPr>
                      <a:r>
                        <a:rPr lang="en-US" sz="1600" b="1" dirty="0" smtClean="0"/>
                        <a:t>Role</a:t>
                      </a:r>
                      <a:endParaRPr lang="en-US" sz="16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l">
                        <a:lnSpc>
                          <a:spcPct val="110000"/>
                        </a:lnSpc>
                      </a:pPr>
                      <a:r>
                        <a:rPr lang="en-US" sz="1600" b="1" baseline="0" dirty="0" smtClean="0"/>
                        <a:t>E-mail</a:t>
                      </a:r>
                      <a:endParaRPr lang="en-US" sz="1600" b="1"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r>
              <a:tr h="178462">
                <a:tc>
                  <a:txBody>
                    <a:bodyPr/>
                    <a:lstStyle/>
                    <a:p>
                      <a:pPr>
                        <a:lnSpc>
                          <a:spcPct val="100000"/>
                        </a:lnSpc>
                      </a:pPr>
                      <a:r>
                        <a:rPr lang="en-US" sz="1600" dirty="0" smtClean="0"/>
                        <a:t>Karen McClure*</a:t>
                      </a:r>
                      <a:endParaRPr lang="en-US" sz="16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600" dirty="0" smtClean="0"/>
                        <a:t>President</a:t>
                      </a: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600" dirty="0" err="1" smtClean="0"/>
                        <a:t>karen.mcclure@duke.edu</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77832">
                <a:tc>
                  <a:txBody>
                    <a:bodyPr/>
                    <a:lstStyle/>
                    <a:p>
                      <a:pPr>
                        <a:lnSpc>
                          <a:spcPct val="100000"/>
                        </a:lnSpc>
                      </a:pPr>
                      <a:r>
                        <a:rPr lang="en-US" sz="1600" dirty="0" smtClean="0"/>
                        <a:t>Tara Robinson*</a:t>
                      </a: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600" dirty="0" smtClean="0"/>
                        <a:t>Vice-</a:t>
                      </a:r>
                      <a:r>
                        <a:rPr lang="en-US" sz="1600" dirty="0" smtClean="0"/>
                        <a:t>President</a:t>
                      </a:r>
                    </a:p>
                    <a:p>
                      <a:r>
                        <a:rPr lang="en-US" sz="1600" baseline="0" dirty="0" smtClean="0"/>
                        <a:t>Membership </a:t>
                      </a:r>
                      <a:r>
                        <a:rPr lang="en-US" sz="1600" baseline="0" dirty="0" smtClean="0"/>
                        <a:t>Chair</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600" dirty="0" err="1" smtClean="0"/>
                        <a:t>robinsontka@me.com</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77832">
                <a:tc>
                  <a:txBody>
                    <a:bodyPr/>
                    <a:lstStyle/>
                    <a:p>
                      <a:pPr>
                        <a:lnSpc>
                          <a:spcPct val="100000"/>
                        </a:lnSpc>
                      </a:pPr>
                      <a:r>
                        <a:rPr lang="en-US" sz="1600" dirty="0" smtClean="0"/>
                        <a:t>Bill Webster*</a:t>
                      </a: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600" dirty="0" smtClean="0"/>
                        <a:t>Treasurer</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err="1" smtClean="0"/>
                        <a:t>earthbnd@bellsouth.net</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100000"/>
                        </a:lnSpc>
                      </a:pPr>
                      <a:r>
                        <a:rPr lang="en-US" sz="1600" dirty="0" smtClean="0"/>
                        <a:t>Vicky</a:t>
                      </a:r>
                      <a:r>
                        <a:rPr lang="en-US" sz="1600" baseline="0" dirty="0" smtClean="0"/>
                        <a:t> </a:t>
                      </a:r>
                      <a:r>
                        <a:rPr lang="en-US" sz="1600" baseline="0" dirty="0" err="1" smtClean="0"/>
                        <a:t>Dysthe</a:t>
                      </a:r>
                      <a:r>
                        <a:rPr lang="en-US" sz="1600" dirty="0" smtClean="0"/>
                        <a:t>*</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Secretary</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600" dirty="0" err="1" smtClean="0"/>
                        <a:t>ecellini@nc.rr.com</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100000"/>
                        </a:lnSpc>
                      </a:pPr>
                      <a:r>
                        <a:rPr lang="en-US" sz="1600" dirty="0" smtClean="0"/>
                        <a:t>Shawn Cannon</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Board Member</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err="1" smtClean="0"/>
                        <a:t>shawn@gatsbysoftware.com</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100000"/>
                        </a:lnSpc>
                      </a:pPr>
                      <a:r>
                        <a:rPr lang="en-US" sz="1600" dirty="0" smtClean="0"/>
                        <a:t>Amy </a:t>
                      </a:r>
                      <a:r>
                        <a:rPr lang="en-US" sz="1600" dirty="0" err="1" smtClean="0"/>
                        <a:t>Entwistle</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Board Member</a:t>
                      </a:r>
                    </a:p>
                    <a:p>
                      <a:pPr algn="l">
                        <a:lnSpc>
                          <a:spcPct val="100000"/>
                        </a:lnSpc>
                      </a:pPr>
                      <a:r>
                        <a:rPr lang="en-US" sz="1600" baseline="0" dirty="0" smtClean="0"/>
                        <a:t>Test Chair</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err="1" smtClean="0"/>
                        <a:t>entwistle.amy@gmail.com</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100000"/>
                        </a:lnSpc>
                      </a:pPr>
                      <a:r>
                        <a:rPr lang="en-US" sz="1600" dirty="0" smtClean="0"/>
                        <a:t>Laura </a:t>
                      </a:r>
                      <a:r>
                        <a:rPr lang="en-US" sz="1600" dirty="0" err="1" smtClean="0"/>
                        <a:t>Grieme-Meinecke</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Board </a:t>
                      </a:r>
                      <a:r>
                        <a:rPr lang="en-US" sz="1600" baseline="0" dirty="0" smtClean="0"/>
                        <a:t>Member</a:t>
                      </a:r>
                    </a:p>
                    <a:p>
                      <a:pPr algn="l">
                        <a:lnSpc>
                          <a:spcPct val="100000"/>
                        </a:lnSpc>
                      </a:pPr>
                      <a:r>
                        <a:rPr lang="en-US" sz="1600" baseline="0" dirty="0" smtClean="0"/>
                        <a:t>Volunteer Coordinator</a:t>
                      </a:r>
                    </a:p>
                    <a:p>
                      <a:pPr algn="l">
                        <a:lnSpc>
                          <a:spcPct val="100000"/>
                        </a:lnSpc>
                      </a:pPr>
                      <a:r>
                        <a:rPr lang="en-US" sz="1600" baseline="0" dirty="0" smtClean="0"/>
                        <a:t>CCSC </a:t>
                      </a:r>
                      <a:r>
                        <a:rPr lang="en-US" sz="1600" baseline="0" dirty="0" err="1" smtClean="0"/>
                        <a:t>SafeSport</a:t>
                      </a:r>
                      <a:r>
                        <a:rPr lang="en-US" sz="1600" baseline="0" dirty="0" smtClean="0"/>
                        <a:t> Compliance Chair</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isk8nyc@yahoo.com</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100000"/>
                        </a:lnSpc>
                      </a:pPr>
                      <a:r>
                        <a:rPr lang="en-US" sz="1600" dirty="0" smtClean="0"/>
                        <a:t>Janice </a:t>
                      </a:r>
                      <a:r>
                        <a:rPr lang="en-US" sz="1600" dirty="0" err="1" smtClean="0"/>
                        <a:t>Kalin</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Board Member</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err="1" smtClean="0"/>
                        <a:t>Janice.kalin@gmail.com</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100000"/>
                        </a:lnSpc>
                      </a:pPr>
                      <a:r>
                        <a:rPr lang="en-US" sz="1600" dirty="0" smtClean="0"/>
                        <a:t>Mary Catherine McKee</a:t>
                      </a:r>
                      <a:endParaRPr lang="en-US" sz="16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Board Member</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l">
                        <a:lnSpc>
                          <a:spcPct val="100000"/>
                        </a:lnSpc>
                      </a:pPr>
                      <a:r>
                        <a:rPr lang="en-US" sz="1600" baseline="0" dirty="0" smtClean="0"/>
                        <a:t>mcmckee261@gmail.com</a:t>
                      </a:r>
                      <a:endParaRPr lang="en-US" sz="16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bl>
          </a:graphicData>
        </a:graphic>
      </p:graphicFrame>
      <p:sp>
        <p:nvSpPr>
          <p:cNvPr id="8" name="TextBox 7"/>
          <p:cNvSpPr txBox="1"/>
          <p:nvPr/>
        </p:nvSpPr>
        <p:spPr>
          <a:xfrm>
            <a:off x="2520330" y="421547"/>
            <a:ext cx="3805900" cy="523220"/>
          </a:xfrm>
          <a:prstGeom prst="rect">
            <a:avLst/>
          </a:prstGeom>
          <a:noFill/>
        </p:spPr>
        <p:txBody>
          <a:bodyPr wrap="none" rtlCol="0">
            <a:spAutoFit/>
          </a:bodyPr>
          <a:lstStyle/>
          <a:p>
            <a:r>
              <a:rPr lang="en-US" sz="2800" b="1" dirty="0" smtClean="0"/>
              <a:t>Current Board Members</a:t>
            </a:r>
            <a:endParaRPr lang="en-US" sz="2800" b="1" dirty="0"/>
          </a:p>
        </p:txBody>
      </p:sp>
      <p:pic>
        <p:nvPicPr>
          <p:cNvPr id="9" name="Picture 8"/>
          <p:cNvPicPr>
            <a:picLocks noChangeAspect="1"/>
          </p:cNvPicPr>
          <p:nvPr/>
        </p:nvPicPr>
        <p:blipFill>
          <a:blip r:embed="rId2"/>
          <a:stretch>
            <a:fillRect/>
          </a:stretch>
        </p:blipFill>
        <p:spPr>
          <a:xfrm>
            <a:off x="1604100" y="390383"/>
            <a:ext cx="534941" cy="561127"/>
          </a:xfrm>
          <a:prstGeom prst="rect">
            <a:avLst/>
          </a:prstGeom>
        </p:spPr>
      </p:pic>
      <p:pic>
        <p:nvPicPr>
          <p:cNvPr id="10" name="Picture 9"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9192" y="304447"/>
            <a:ext cx="665582" cy="687192"/>
          </a:xfrm>
          <a:prstGeom prst="rect">
            <a:avLst/>
          </a:prstGeom>
        </p:spPr>
      </p:pic>
      <p:sp>
        <p:nvSpPr>
          <p:cNvPr id="11" name="TextBox 10"/>
          <p:cNvSpPr txBox="1"/>
          <p:nvPr/>
        </p:nvSpPr>
        <p:spPr>
          <a:xfrm>
            <a:off x="785963" y="6000301"/>
            <a:ext cx="7546848" cy="233397"/>
          </a:xfrm>
          <a:prstGeom prst="rect">
            <a:avLst/>
          </a:prstGeom>
          <a:noFill/>
        </p:spPr>
        <p:txBody>
          <a:bodyPr wrap="square" rtlCol="0">
            <a:spAutoFit/>
          </a:bodyPr>
          <a:lstStyle/>
          <a:p>
            <a:pPr marL="60325" indent="-60325">
              <a:lnSpc>
                <a:spcPct val="90000"/>
              </a:lnSpc>
            </a:pPr>
            <a:r>
              <a:rPr lang="en-US" sz="1000" dirty="0" smtClean="0"/>
              <a:t>*Only club officers can sign competition applications</a:t>
            </a:r>
            <a:endParaRPr lang="en-US" sz="1000" dirty="0"/>
          </a:p>
        </p:txBody>
      </p:sp>
    </p:spTree>
    <p:extLst>
      <p:ext uri="{BB962C8B-B14F-4D97-AF65-F5344CB8AC3E}">
        <p14:creationId xmlns:p14="http://schemas.microsoft.com/office/powerpoint/2010/main" val="31325010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86D1776-42AC-5D44-A26B-2BA61E525E8A}" type="datetime1">
              <a:rPr lang="en-US" smtClean="0"/>
              <a:t>1/14/14</a:t>
            </a:fld>
            <a:endParaRPr lang="en-US" dirty="0"/>
          </a:p>
        </p:txBody>
      </p:sp>
      <p:sp>
        <p:nvSpPr>
          <p:cNvPr id="5" name="Slide Number Placeholder 4"/>
          <p:cNvSpPr>
            <a:spLocks noGrp="1"/>
          </p:cNvSpPr>
          <p:nvPr>
            <p:ph type="sldNum" sz="quarter" idx="12"/>
          </p:nvPr>
        </p:nvSpPr>
        <p:spPr/>
        <p:txBody>
          <a:bodyPr/>
          <a:lstStyle/>
          <a:p>
            <a:fld id="{62DA433A-DE97-8744-A6B7-531DE7DABEF1}" type="slidenum">
              <a:rPr lang="en-US" smtClean="0"/>
              <a:t>15</a:t>
            </a:fld>
            <a:endParaRPr lang="en-US" dirty="0"/>
          </a:p>
        </p:txBody>
      </p:sp>
      <p:sp>
        <p:nvSpPr>
          <p:cNvPr id="6" name="TextBox 5"/>
          <p:cNvSpPr txBox="1"/>
          <p:nvPr/>
        </p:nvSpPr>
        <p:spPr>
          <a:xfrm>
            <a:off x="2925485" y="424674"/>
            <a:ext cx="3171737" cy="523220"/>
          </a:xfrm>
          <a:prstGeom prst="rect">
            <a:avLst/>
          </a:prstGeom>
          <a:noFill/>
        </p:spPr>
        <p:txBody>
          <a:bodyPr wrap="none" rtlCol="0">
            <a:spAutoFit/>
          </a:bodyPr>
          <a:lstStyle/>
          <a:p>
            <a:r>
              <a:rPr lang="en-US" sz="2800" b="1" dirty="0" smtClean="0"/>
              <a:t>Links and Resources</a:t>
            </a:r>
            <a:endParaRPr lang="en-US" sz="2800" b="1" dirty="0"/>
          </a:p>
        </p:txBody>
      </p:sp>
      <p:pic>
        <p:nvPicPr>
          <p:cNvPr id="7" name="Picture 6"/>
          <p:cNvPicPr>
            <a:picLocks noChangeAspect="1"/>
          </p:cNvPicPr>
          <p:nvPr/>
        </p:nvPicPr>
        <p:blipFill>
          <a:blip r:embed="rId3"/>
          <a:stretch>
            <a:fillRect/>
          </a:stretch>
        </p:blipFill>
        <p:spPr>
          <a:xfrm>
            <a:off x="1970277" y="390383"/>
            <a:ext cx="534941" cy="561127"/>
          </a:xfrm>
          <a:prstGeom prst="rect">
            <a:avLst/>
          </a:prstGeom>
        </p:spPr>
      </p:pic>
      <p:pic>
        <p:nvPicPr>
          <p:cNvPr id="8" name="Picture 7" descr="CCSC_Logo.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7552" y="304447"/>
            <a:ext cx="665582" cy="687192"/>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2102581746"/>
              </p:ext>
            </p:extLst>
          </p:nvPr>
        </p:nvGraphicFramePr>
        <p:xfrm>
          <a:off x="641906" y="1460804"/>
          <a:ext cx="7764846" cy="2512443"/>
        </p:xfrm>
        <a:graphic>
          <a:graphicData uri="http://schemas.openxmlformats.org/drawingml/2006/table">
            <a:tbl>
              <a:tblPr firstRow="1" bandRow="1">
                <a:tableStyleId>{2D5ABB26-0587-4C30-8999-92F81FD0307C}</a:tableStyleId>
              </a:tblPr>
              <a:tblGrid>
                <a:gridCol w="1912913"/>
                <a:gridCol w="2074867"/>
                <a:gridCol w="3777066"/>
              </a:tblGrid>
              <a:tr h="0">
                <a:tc>
                  <a:txBody>
                    <a:bodyPr/>
                    <a:lstStyle/>
                    <a:p>
                      <a:pPr>
                        <a:lnSpc>
                          <a:spcPct val="110000"/>
                        </a:lnSpc>
                      </a:pPr>
                      <a:r>
                        <a:rPr lang="en-US" sz="1000" b="1" dirty="0" smtClean="0"/>
                        <a:t>Website</a:t>
                      </a: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l">
                        <a:lnSpc>
                          <a:spcPct val="110000"/>
                        </a:lnSpc>
                      </a:pPr>
                      <a:r>
                        <a:rPr lang="en-US" sz="1000" b="1" dirty="0" smtClean="0"/>
                        <a:t>Link</a:t>
                      </a: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l">
                        <a:lnSpc>
                          <a:spcPct val="110000"/>
                        </a:lnSpc>
                      </a:pPr>
                      <a:r>
                        <a:rPr lang="en-US" sz="1000" b="1" baseline="0" dirty="0" smtClean="0"/>
                        <a:t>Brief Description</a:t>
                      </a:r>
                      <a:endParaRPr lang="en-US" sz="1000" b="1"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r>
              <a:tr h="375887">
                <a:tc>
                  <a:txBody>
                    <a:bodyPr/>
                    <a:lstStyle/>
                    <a:p>
                      <a:r>
                        <a:rPr lang="en-US" sz="1000" dirty="0" smtClean="0"/>
                        <a:t>US Figure Skating</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u="sng" dirty="0" smtClean="0">
                          <a:solidFill>
                            <a:schemeClr val="tx1"/>
                          </a:solidFill>
                          <a:hlinkClick r:id="rId5"/>
                        </a:rPr>
                        <a:t>www.usfsa.org</a:t>
                      </a:r>
                      <a:endParaRPr lang="en-US" sz="1000" u="sng" dirty="0" smtClean="0">
                        <a:solidFill>
                          <a:schemeClr val="tx1"/>
                        </a:solidFill>
                      </a:endParaRP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dirty="0" smtClean="0"/>
                        <a:t>Website</a:t>
                      </a:r>
                      <a:r>
                        <a:rPr lang="en-US" sz="1000" baseline="0" dirty="0" smtClean="0"/>
                        <a:t> of the national governing body of the sport</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77832">
                <a:tc>
                  <a:txBody>
                    <a:bodyPr/>
                    <a:lstStyle/>
                    <a:p>
                      <a:r>
                        <a:rPr lang="en-US" sz="1000" dirty="0" smtClean="0"/>
                        <a:t>Ice Network</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dirty="0" smtClean="0">
                          <a:hlinkClick r:id="rId6"/>
                        </a:rPr>
                        <a:t>www.icenetwork.com</a:t>
                      </a:r>
                      <a:endParaRPr lang="en-US" sz="1000" dirty="0" smtClean="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dirty="0" smtClean="0"/>
                        <a:t>News, video and photos from major US and international competitions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382856">
                <a:tc>
                  <a:txBody>
                    <a:bodyPr/>
                    <a:lstStyle/>
                    <a:p>
                      <a:r>
                        <a:rPr lang="en-US" sz="1000" dirty="0" smtClean="0"/>
                        <a:t>Figure</a:t>
                      </a:r>
                      <a:r>
                        <a:rPr lang="en-US" sz="1000" baseline="0" dirty="0" smtClean="0"/>
                        <a:t> Skater’s Website</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dirty="0" smtClean="0">
                          <a:hlinkClick r:id="rId7"/>
                        </a:rPr>
                        <a:t>www.sk8stuff.com</a:t>
                      </a:r>
                      <a:endParaRPr lang="en-US" sz="1000" dirty="0" smtClean="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dirty="0" smtClean="0"/>
                        <a:t>News</a:t>
                      </a:r>
                      <a:r>
                        <a:rPr lang="en-US" sz="1000" baseline="0" dirty="0" smtClean="0"/>
                        <a:t> and resources  </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397340">
                <a:tc>
                  <a:txBody>
                    <a:bodyPr/>
                    <a:lstStyle/>
                    <a:p>
                      <a:r>
                        <a:rPr lang="en-US" sz="1000" dirty="0" smtClean="0"/>
                        <a:t>Orange County</a:t>
                      </a:r>
                      <a:r>
                        <a:rPr lang="en-US" sz="1000" baseline="0" dirty="0" smtClean="0"/>
                        <a:t> </a:t>
                      </a:r>
                      <a:r>
                        <a:rPr lang="en-US" sz="1000" baseline="0" dirty="0" err="1" smtClean="0"/>
                        <a:t>Sportsplex</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b="0" i="0" u="sng" dirty="0" smtClean="0">
                          <a:solidFill>
                            <a:srgbClr val="0000FF"/>
                          </a:solidFill>
                        </a:rPr>
                        <a:t>www.trianglesportsplex.com</a:t>
                      </a:r>
                      <a:endParaRPr lang="en-US" sz="1000" b="0" i="0" u="sng" dirty="0">
                        <a:solidFill>
                          <a:srgbClr val="0000FF"/>
                        </a:solidFill>
                      </a:endParaRP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dirty="0" smtClean="0"/>
                        <a:t>Figure Skating</a:t>
                      </a:r>
                      <a:r>
                        <a:rPr lang="en-US" sz="1000" baseline="0" dirty="0" smtClean="0"/>
                        <a:t> session schedule</a:t>
                      </a:r>
                    </a:p>
                    <a:p>
                      <a:r>
                        <a:rPr lang="en-US" sz="1000" baseline="0" dirty="0" smtClean="0"/>
                        <a:t>Public Skating session schedule</a:t>
                      </a:r>
                    </a:p>
                    <a:p>
                      <a:r>
                        <a:rPr lang="en-US" sz="1000" baseline="0" dirty="0" smtClean="0"/>
                        <a:t>Figure Skating Programs and Classes</a:t>
                      </a:r>
                    </a:p>
                    <a:p>
                      <a:r>
                        <a:rPr lang="en-US" sz="1000" baseline="0" dirty="0" smtClean="0"/>
                        <a:t>Figure Skating Staff, Private Ice Skating Coaches and Instructors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397340">
                <a:tc>
                  <a:txBody>
                    <a:bodyPr/>
                    <a:lstStyle/>
                    <a:p>
                      <a:r>
                        <a:rPr lang="en-US" sz="1000" dirty="0" smtClean="0"/>
                        <a:t>Professional Skaters Association</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b="0" i="0" u="sng" dirty="0" smtClean="0">
                          <a:solidFill>
                            <a:srgbClr val="0000FF"/>
                          </a:solidFill>
                          <a:hlinkClick r:id="rId8"/>
                        </a:rPr>
                        <a:t>www.skatepsa.com</a:t>
                      </a:r>
                      <a:endParaRPr lang="en-US" sz="1000" b="0" i="0" u="sng" dirty="0">
                        <a:solidFill>
                          <a:srgbClr val="0000FF"/>
                        </a:solidFill>
                      </a:endParaRP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r>
                        <a:rPr lang="en-US" sz="1000" dirty="0" smtClean="0"/>
                        <a:t>US</a:t>
                      </a:r>
                      <a:r>
                        <a:rPr lang="en-US" sz="1000" baseline="0" dirty="0" smtClean="0"/>
                        <a:t> Official Figure Skating Coaches’ education training and certification</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19371661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508000" y="1164492"/>
            <a:ext cx="8146143" cy="494964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a:off x="2364826" y="502131"/>
            <a:ext cx="4324825" cy="523220"/>
          </a:xfrm>
          <a:prstGeom prst="rect">
            <a:avLst/>
          </a:prstGeom>
          <a:noFill/>
        </p:spPr>
        <p:txBody>
          <a:bodyPr wrap="square" rtlCol="0">
            <a:spAutoFit/>
          </a:bodyPr>
          <a:lstStyle/>
          <a:p>
            <a:pPr algn="ctr"/>
            <a:r>
              <a:rPr lang="en-US" sz="2800" b="1" dirty="0" smtClean="0"/>
              <a:t>Table of Contents</a:t>
            </a:r>
            <a:endParaRPr lang="en-US" sz="2800" b="1" dirty="0"/>
          </a:p>
        </p:txBody>
      </p:sp>
      <p:pic>
        <p:nvPicPr>
          <p:cNvPr id="5" name="Picture 4"/>
          <p:cNvPicPr>
            <a:picLocks noChangeAspect="1"/>
          </p:cNvPicPr>
          <p:nvPr/>
        </p:nvPicPr>
        <p:blipFill>
          <a:blip r:embed="rId2"/>
          <a:stretch>
            <a:fillRect/>
          </a:stretch>
        </p:blipFill>
        <p:spPr>
          <a:xfrm>
            <a:off x="2364826" y="502131"/>
            <a:ext cx="534941" cy="561127"/>
          </a:xfrm>
          <a:prstGeom prst="rect">
            <a:avLst/>
          </a:prstGeom>
        </p:spPr>
      </p:pic>
      <p:pic>
        <p:nvPicPr>
          <p:cNvPr id="7" name="Picture 6"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4552" y="389044"/>
            <a:ext cx="665582" cy="687192"/>
          </a:xfrm>
          <a:prstGeom prst="rect">
            <a:avLst/>
          </a:prstGeom>
        </p:spPr>
      </p:pic>
      <p:sp>
        <p:nvSpPr>
          <p:cNvPr id="8" name="TextBox 7"/>
          <p:cNvSpPr txBox="1"/>
          <p:nvPr/>
        </p:nvSpPr>
        <p:spPr>
          <a:xfrm>
            <a:off x="625941" y="1587692"/>
            <a:ext cx="4807845" cy="4429931"/>
          </a:xfrm>
          <a:prstGeom prst="rect">
            <a:avLst/>
          </a:prstGeom>
          <a:noFill/>
        </p:spPr>
        <p:txBody>
          <a:bodyPr wrap="square" rtlCol="0">
            <a:spAutoFit/>
          </a:bodyPr>
          <a:lstStyle/>
          <a:p>
            <a:r>
              <a:rPr lang="en-US" sz="1600" dirty="0" smtClean="0"/>
              <a:t>Skating Skill Levels  </a:t>
            </a:r>
          </a:p>
          <a:p>
            <a:pPr>
              <a:lnSpc>
                <a:spcPct val="150000"/>
              </a:lnSpc>
            </a:pPr>
            <a:r>
              <a:rPr lang="en-US" sz="1600" dirty="0" smtClean="0"/>
              <a:t>Types of US Figure Skating Memberships  </a:t>
            </a:r>
          </a:p>
          <a:p>
            <a:pPr>
              <a:lnSpc>
                <a:spcPct val="150000"/>
              </a:lnSpc>
            </a:pPr>
            <a:r>
              <a:rPr lang="en-US" sz="1600" dirty="0" smtClean="0"/>
              <a:t>Member Benefits Provided by USFS</a:t>
            </a:r>
          </a:p>
          <a:p>
            <a:pPr>
              <a:lnSpc>
                <a:spcPct val="150000"/>
              </a:lnSpc>
            </a:pPr>
            <a:r>
              <a:rPr lang="en-US" sz="1600" dirty="0" smtClean="0"/>
              <a:t>Member Benefits Provided by CCSC </a:t>
            </a:r>
          </a:p>
          <a:p>
            <a:pPr>
              <a:lnSpc>
                <a:spcPct val="110000"/>
              </a:lnSpc>
            </a:pPr>
            <a:r>
              <a:rPr lang="en-US" sz="1600" dirty="0"/>
              <a:t>	</a:t>
            </a:r>
            <a:r>
              <a:rPr lang="en-US" sz="1600" dirty="0" smtClean="0"/>
              <a:t>Benefits for All Membership Types  </a:t>
            </a:r>
          </a:p>
          <a:p>
            <a:pPr>
              <a:lnSpc>
                <a:spcPct val="110000"/>
              </a:lnSpc>
            </a:pPr>
            <a:r>
              <a:rPr lang="en-US" sz="1600" dirty="0"/>
              <a:t>	</a:t>
            </a:r>
            <a:r>
              <a:rPr lang="en-US" sz="1600" dirty="0" smtClean="0"/>
              <a:t>Benefits that Vary Based on Membership Type </a:t>
            </a:r>
          </a:p>
          <a:p>
            <a:r>
              <a:rPr lang="en-US" sz="1600" dirty="0"/>
              <a:t>	</a:t>
            </a:r>
            <a:r>
              <a:rPr lang="en-US" sz="1600" dirty="0" smtClean="0"/>
              <a:t>Activity Grants</a:t>
            </a:r>
          </a:p>
          <a:p>
            <a:pPr>
              <a:lnSpc>
                <a:spcPct val="150000"/>
              </a:lnSpc>
            </a:pPr>
            <a:r>
              <a:rPr lang="en-US" sz="1600" dirty="0" smtClean="0"/>
              <a:t>Reasons to Volunteer</a:t>
            </a:r>
          </a:p>
          <a:p>
            <a:pPr>
              <a:lnSpc>
                <a:spcPct val="150000"/>
              </a:lnSpc>
            </a:pPr>
            <a:r>
              <a:rPr lang="en-US" sz="1600" dirty="0" smtClean="0"/>
              <a:t>Volunteer Opportunities</a:t>
            </a:r>
          </a:p>
          <a:p>
            <a:pPr>
              <a:lnSpc>
                <a:spcPct val="150000"/>
              </a:lnSpc>
            </a:pPr>
            <a:r>
              <a:rPr lang="en-US" sz="1600" dirty="0" smtClean="0"/>
              <a:t>Traffic </a:t>
            </a:r>
            <a:r>
              <a:rPr lang="en-US" sz="1600" dirty="0" smtClean="0"/>
              <a:t>Flow and Ice Etiquette</a:t>
            </a:r>
          </a:p>
          <a:p>
            <a:pPr>
              <a:lnSpc>
                <a:spcPct val="150000"/>
              </a:lnSpc>
            </a:pPr>
            <a:r>
              <a:rPr lang="en-US" sz="1600" dirty="0" err="1" smtClean="0"/>
              <a:t>SafeSport</a:t>
            </a:r>
            <a:endParaRPr lang="en-US" sz="1600" dirty="0" smtClean="0"/>
          </a:p>
          <a:p>
            <a:pPr>
              <a:lnSpc>
                <a:spcPct val="150000"/>
              </a:lnSpc>
            </a:pPr>
            <a:r>
              <a:rPr lang="en-US" sz="1600" dirty="0" smtClean="0"/>
              <a:t>Board </a:t>
            </a:r>
            <a:r>
              <a:rPr lang="en-US" sz="1600" dirty="0" smtClean="0"/>
              <a:t>Members</a:t>
            </a:r>
          </a:p>
          <a:p>
            <a:pPr>
              <a:lnSpc>
                <a:spcPct val="150000"/>
              </a:lnSpc>
            </a:pPr>
            <a:r>
              <a:rPr lang="en-US" sz="1600" dirty="0" smtClean="0"/>
              <a:t>Links and Resources</a:t>
            </a:r>
          </a:p>
        </p:txBody>
      </p:sp>
      <p:sp>
        <p:nvSpPr>
          <p:cNvPr id="9" name="Slide Number Placeholder 8"/>
          <p:cNvSpPr>
            <a:spLocks noGrp="1"/>
          </p:cNvSpPr>
          <p:nvPr>
            <p:ph type="sldNum" sz="quarter" idx="12"/>
          </p:nvPr>
        </p:nvSpPr>
        <p:spPr/>
        <p:txBody>
          <a:bodyPr/>
          <a:lstStyle/>
          <a:p>
            <a:fld id="{62DA433A-DE97-8744-A6B7-531DE7DABEF1}" type="slidenum">
              <a:rPr lang="en-US" smtClean="0"/>
              <a:t>2</a:t>
            </a:fld>
            <a:endParaRPr lang="en-US" dirty="0"/>
          </a:p>
        </p:txBody>
      </p:sp>
      <p:sp>
        <p:nvSpPr>
          <p:cNvPr id="10" name="TextBox 9"/>
          <p:cNvSpPr txBox="1"/>
          <p:nvPr/>
        </p:nvSpPr>
        <p:spPr>
          <a:xfrm>
            <a:off x="7858084" y="1276830"/>
            <a:ext cx="643275" cy="276999"/>
          </a:xfrm>
          <a:prstGeom prst="rect">
            <a:avLst/>
          </a:prstGeom>
          <a:noFill/>
        </p:spPr>
        <p:txBody>
          <a:bodyPr wrap="none" rtlCol="0">
            <a:spAutoFit/>
          </a:bodyPr>
          <a:lstStyle/>
          <a:p>
            <a:r>
              <a:rPr lang="en-US" sz="1200" i="1" dirty="0" smtClean="0"/>
              <a:t>Page #</a:t>
            </a:r>
            <a:endParaRPr lang="en-US" sz="1200" i="1" dirty="0"/>
          </a:p>
        </p:txBody>
      </p:sp>
      <p:sp>
        <p:nvSpPr>
          <p:cNvPr id="11" name="TextBox 10"/>
          <p:cNvSpPr txBox="1"/>
          <p:nvPr/>
        </p:nvSpPr>
        <p:spPr>
          <a:xfrm>
            <a:off x="7679071" y="1636935"/>
            <a:ext cx="666661" cy="4380687"/>
          </a:xfrm>
          <a:prstGeom prst="rect">
            <a:avLst/>
          </a:prstGeom>
          <a:noFill/>
        </p:spPr>
        <p:txBody>
          <a:bodyPr wrap="square" rtlCol="0">
            <a:spAutoFit/>
          </a:bodyPr>
          <a:lstStyle/>
          <a:p>
            <a:pPr algn="r"/>
            <a:r>
              <a:rPr lang="en-US" sz="1600" dirty="0" smtClean="0"/>
              <a:t>3</a:t>
            </a:r>
          </a:p>
          <a:p>
            <a:pPr algn="r">
              <a:lnSpc>
                <a:spcPct val="150000"/>
              </a:lnSpc>
            </a:pPr>
            <a:r>
              <a:rPr lang="en-US" sz="1600" dirty="0" smtClean="0"/>
              <a:t>4</a:t>
            </a:r>
          </a:p>
          <a:p>
            <a:pPr algn="r">
              <a:lnSpc>
                <a:spcPct val="150000"/>
              </a:lnSpc>
            </a:pPr>
            <a:r>
              <a:rPr lang="en-US" sz="1600" dirty="0" smtClean="0"/>
              <a:t>5</a:t>
            </a:r>
          </a:p>
          <a:p>
            <a:pPr algn="r">
              <a:lnSpc>
                <a:spcPct val="150000"/>
              </a:lnSpc>
            </a:pPr>
            <a:endParaRPr lang="en-US" sz="1600" dirty="0" smtClean="0"/>
          </a:p>
          <a:p>
            <a:pPr algn="r"/>
            <a:r>
              <a:rPr lang="en-US" sz="1600" dirty="0" smtClean="0"/>
              <a:t>6</a:t>
            </a:r>
          </a:p>
          <a:p>
            <a:pPr algn="r"/>
            <a:r>
              <a:rPr lang="en-US" sz="1600" dirty="0" smtClean="0"/>
              <a:t>7</a:t>
            </a:r>
          </a:p>
          <a:p>
            <a:pPr algn="r"/>
            <a:r>
              <a:rPr lang="en-US" sz="1600" dirty="0" smtClean="0"/>
              <a:t>8</a:t>
            </a:r>
          </a:p>
          <a:p>
            <a:pPr algn="r">
              <a:lnSpc>
                <a:spcPct val="150000"/>
              </a:lnSpc>
            </a:pPr>
            <a:r>
              <a:rPr lang="en-US" sz="1600" dirty="0" smtClean="0"/>
              <a:t>9</a:t>
            </a:r>
          </a:p>
          <a:p>
            <a:pPr algn="r">
              <a:lnSpc>
                <a:spcPct val="150000"/>
              </a:lnSpc>
            </a:pPr>
            <a:r>
              <a:rPr lang="en-US" sz="1600" dirty="0" smtClean="0"/>
              <a:t>10</a:t>
            </a:r>
          </a:p>
          <a:p>
            <a:pPr algn="r">
              <a:lnSpc>
                <a:spcPct val="150000"/>
              </a:lnSpc>
            </a:pPr>
            <a:r>
              <a:rPr lang="en-US" sz="1600" dirty="0" smtClean="0"/>
              <a:t>12</a:t>
            </a:r>
            <a:endParaRPr lang="en-US" sz="1600" dirty="0" smtClean="0"/>
          </a:p>
          <a:p>
            <a:pPr algn="r">
              <a:lnSpc>
                <a:spcPct val="150000"/>
              </a:lnSpc>
            </a:pPr>
            <a:r>
              <a:rPr lang="en-US" sz="1600" dirty="0" smtClean="0"/>
              <a:t>13</a:t>
            </a:r>
            <a:endParaRPr lang="en-US" sz="1600" dirty="0" smtClean="0"/>
          </a:p>
          <a:p>
            <a:pPr algn="r">
              <a:lnSpc>
                <a:spcPct val="150000"/>
              </a:lnSpc>
            </a:pPr>
            <a:r>
              <a:rPr lang="en-US" sz="1600" dirty="0" smtClean="0"/>
              <a:t>14</a:t>
            </a:r>
          </a:p>
          <a:p>
            <a:pPr algn="r">
              <a:lnSpc>
                <a:spcPct val="150000"/>
              </a:lnSpc>
            </a:pPr>
            <a:r>
              <a:rPr lang="en-US" sz="1600" dirty="0" smtClean="0"/>
              <a:t>15</a:t>
            </a:r>
            <a:endParaRPr lang="en-US" sz="1600" dirty="0" smtClean="0"/>
          </a:p>
        </p:txBody>
      </p:sp>
      <p:cxnSp>
        <p:nvCxnSpPr>
          <p:cNvPr id="13" name="Straight Connector 12"/>
          <p:cNvCxnSpPr/>
          <p:nvPr/>
        </p:nvCxnSpPr>
        <p:spPr>
          <a:xfrm>
            <a:off x="2335846" y="1817212"/>
            <a:ext cx="5724064" cy="9071"/>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173415" y="2153686"/>
            <a:ext cx="3907693"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688862" y="2509813"/>
            <a:ext cx="4401172"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071186" y="3191138"/>
            <a:ext cx="4018848"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091575" y="3452477"/>
            <a:ext cx="2998459" cy="1923"/>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2485476" y="3688862"/>
            <a:ext cx="5595632" cy="13351"/>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559004" y="4033235"/>
            <a:ext cx="5531030"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425087" y="5852260"/>
            <a:ext cx="5587314"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841389" y="4391465"/>
            <a:ext cx="5171012"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sp>
        <p:nvSpPr>
          <p:cNvPr id="2" name="Date Placeholder 1"/>
          <p:cNvSpPr>
            <a:spLocks noGrp="1"/>
          </p:cNvSpPr>
          <p:nvPr>
            <p:ph type="dt" sz="half" idx="10"/>
          </p:nvPr>
        </p:nvSpPr>
        <p:spPr/>
        <p:txBody>
          <a:bodyPr/>
          <a:lstStyle/>
          <a:p>
            <a:fld id="{C4EF0E78-BCA2-E649-A0CD-F89BF26044B9}" type="datetime1">
              <a:rPr lang="en-US" smtClean="0"/>
              <a:t>1/14/14</a:t>
            </a:fld>
            <a:endParaRPr lang="en-US" dirty="0"/>
          </a:p>
        </p:txBody>
      </p:sp>
      <p:cxnSp>
        <p:nvCxnSpPr>
          <p:cNvPr id="27" name="Straight Connector 26"/>
          <p:cNvCxnSpPr/>
          <p:nvPr/>
        </p:nvCxnSpPr>
        <p:spPr>
          <a:xfrm>
            <a:off x="3273778" y="4744436"/>
            <a:ext cx="4738623"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2170749" y="5481712"/>
            <a:ext cx="5841652"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1665111" y="5126112"/>
            <a:ext cx="6347290" cy="0"/>
          </a:xfrm>
          <a:prstGeom prst="line">
            <a:avLst/>
          </a:prstGeom>
          <a:ln w="12700" cmpd="sng">
            <a:solidFill>
              <a:schemeClr val="tx1"/>
            </a:solidFill>
            <a:prstDash val="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09112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ight Arrow 22"/>
          <p:cNvSpPr/>
          <p:nvPr/>
        </p:nvSpPr>
        <p:spPr>
          <a:xfrm>
            <a:off x="538301" y="1225501"/>
            <a:ext cx="8108265" cy="3729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538300" y="1642890"/>
            <a:ext cx="3132362" cy="266426"/>
          </a:xfrm>
          <a:prstGeom prst="rect">
            <a:avLst/>
          </a:prstGeom>
          <a:solidFill>
            <a:schemeClr val="accent2">
              <a:lumMod val="40000"/>
              <a:lumOff val="60000"/>
            </a:schemeClr>
          </a:solidFill>
          <a:ln>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accent2">
                    <a:lumMod val="75000"/>
                  </a:schemeClr>
                </a:solidFill>
              </a:rPr>
              <a:t>Skater is enrolled in USFS Basic </a:t>
            </a:r>
            <a:r>
              <a:rPr lang="en-US" sz="1000" dirty="0">
                <a:solidFill>
                  <a:schemeClr val="accent2">
                    <a:lumMod val="75000"/>
                  </a:schemeClr>
                </a:solidFill>
              </a:rPr>
              <a:t>S</a:t>
            </a:r>
            <a:r>
              <a:rPr lang="en-US" sz="1000" dirty="0" smtClean="0">
                <a:solidFill>
                  <a:schemeClr val="accent2">
                    <a:lumMod val="75000"/>
                  </a:schemeClr>
                </a:solidFill>
              </a:rPr>
              <a:t>kills group lessons</a:t>
            </a:r>
            <a:endParaRPr lang="en-US" sz="1000" dirty="0">
              <a:solidFill>
                <a:schemeClr val="accent2">
                  <a:lumMod val="75000"/>
                </a:schemeClr>
              </a:solidFill>
            </a:endParaRPr>
          </a:p>
        </p:txBody>
      </p:sp>
      <p:sp>
        <p:nvSpPr>
          <p:cNvPr id="15" name="TextBox 14"/>
          <p:cNvSpPr txBox="1"/>
          <p:nvPr/>
        </p:nvSpPr>
        <p:spPr>
          <a:xfrm>
            <a:off x="523974" y="1269921"/>
            <a:ext cx="838691" cy="246221"/>
          </a:xfrm>
          <a:prstGeom prst="rect">
            <a:avLst/>
          </a:prstGeom>
          <a:noFill/>
        </p:spPr>
        <p:txBody>
          <a:bodyPr wrap="none" rtlCol="0">
            <a:spAutoFit/>
          </a:bodyPr>
          <a:lstStyle/>
          <a:p>
            <a:r>
              <a:rPr lang="en-US" sz="1000" b="1" dirty="0" smtClean="0">
                <a:solidFill>
                  <a:schemeClr val="bg1"/>
                </a:solidFill>
              </a:rPr>
              <a:t>Just starting</a:t>
            </a:r>
            <a:endParaRPr lang="en-US" sz="1000" b="1" dirty="0">
              <a:solidFill>
                <a:schemeClr val="bg1"/>
              </a:solidFill>
            </a:endParaRPr>
          </a:p>
        </p:txBody>
      </p:sp>
      <p:sp>
        <p:nvSpPr>
          <p:cNvPr id="16" name="TextBox 15"/>
          <p:cNvSpPr txBox="1"/>
          <p:nvPr/>
        </p:nvSpPr>
        <p:spPr>
          <a:xfrm>
            <a:off x="7591687" y="1269060"/>
            <a:ext cx="837013" cy="246221"/>
          </a:xfrm>
          <a:prstGeom prst="rect">
            <a:avLst/>
          </a:prstGeom>
          <a:noFill/>
        </p:spPr>
        <p:txBody>
          <a:bodyPr wrap="none" rtlCol="0">
            <a:spAutoFit/>
          </a:bodyPr>
          <a:lstStyle/>
          <a:p>
            <a:r>
              <a:rPr lang="en-US" sz="1000" b="1" dirty="0">
                <a:solidFill>
                  <a:srgbClr val="FFFFFF"/>
                </a:solidFill>
              </a:rPr>
              <a:t>E</a:t>
            </a:r>
            <a:r>
              <a:rPr lang="en-US" sz="1000" b="1" dirty="0" smtClean="0">
                <a:solidFill>
                  <a:srgbClr val="FFFFFF"/>
                </a:solidFill>
              </a:rPr>
              <a:t>xperienced</a:t>
            </a:r>
            <a:endParaRPr lang="en-US" sz="1000" b="1" dirty="0">
              <a:solidFill>
                <a:srgbClr val="FFFFFF"/>
              </a:solidFill>
            </a:endParaRPr>
          </a:p>
        </p:txBody>
      </p:sp>
      <p:sp>
        <p:nvSpPr>
          <p:cNvPr id="18" name="TextBox 17"/>
          <p:cNvSpPr txBox="1"/>
          <p:nvPr/>
        </p:nvSpPr>
        <p:spPr>
          <a:xfrm>
            <a:off x="1424696" y="236325"/>
            <a:ext cx="6165448" cy="523220"/>
          </a:xfrm>
          <a:prstGeom prst="rect">
            <a:avLst/>
          </a:prstGeom>
          <a:noFill/>
        </p:spPr>
        <p:txBody>
          <a:bodyPr wrap="square" rtlCol="0">
            <a:spAutoFit/>
          </a:bodyPr>
          <a:lstStyle/>
          <a:p>
            <a:pPr algn="ctr"/>
            <a:r>
              <a:rPr lang="en-US" sz="2800" b="1" dirty="0" smtClean="0"/>
              <a:t>Levels of Figure Skating Participation</a:t>
            </a:r>
            <a:endParaRPr lang="en-US" sz="2800" b="1" dirty="0"/>
          </a:p>
        </p:txBody>
      </p:sp>
      <p:pic>
        <p:nvPicPr>
          <p:cNvPr id="19" name="Picture 18"/>
          <p:cNvPicPr>
            <a:picLocks noChangeAspect="1"/>
          </p:cNvPicPr>
          <p:nvPr/>
        </p:nvPicPr>
        <p:blipFill>
          <a:blip r:embed="rId2"/>
          <a:stretch>
            <a:fillRect/>
          </a:stretch>
        </p:blipFill>
        <p:spPr>
          <a:xfrm>
            <a:off x="890301" y="334566"/>
            <a:ext cx="534941" cy="561127"/>
          </a:xfrm>
          <a:prstGeom prst="rect">
            <a:avLst/>
          </a:prstGeom>
        </p:spPr>
      </p:pic>
      <p:sp>
        <p:nvSpPr>
          <p:cNvPr id="24" name="Rectangle 23"/>
          <p:cNvSpPr/>
          <p:nvPr/>
        </p:nvSpPr>
        <p:spPr>
          <a:xfrm>
            <a:off x="538301" y="2008419"/>
            <a:ext cx="989214" cy="452917"/>
          </a:xfrm>
          <a:prstGeom prst="rect">
            <a:avLst/>
          </a:prstGeom>
          <a:solidFill>
            <a:schemeClr val="accent2">
              <a:lumMod val="40000"/>
              <a:lumOff val="60000"/>
            </a:schemeClr>
          </a:solidFill>
          <a:ln>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accent2">
                    <a:lumMod val="75000"/>
                  </a:schemeClr>
                </a:solidFill>
              </a:rPr>
              <a:t>Snowplow Sam Levels 1-3</a:t>
            </a:r>
            <a:endParaRPr lang="en-US" sz="1000" dirty="0">
              <a:solidFill>
                <a:schemeClr val="accent2">
                  <a:lumMod val="75000"/>
                </a:schemeClr>
              </a:solidFill>
            </a:endParaRPr>
          </a:p>
        </p:txBody>
      </p:sp>
      <p:sp>
        <p:nvSpPr>
          <p:cNvPr id="25" name="Rectangle 24"/>
          <p:cNvSpPr/>
          <p:nvPr/>
        </p:nvSpPr>
        <p:spPr>
          <a:xfrm>
            <a:off x="1605434" y="2008419"/>
            <a:ext cx="989214" cy="452917"/>
          </a:xfrm>
          <a:prstGeom prst="rect">
            <a:avLst/>
          </a:prstGeom>
          <a:solidFill>
            <a:schemeClr val="accent2">
              <a:lumMod val="40000"/>
              <a:lumOff val="60000"/>
            </a:schemeClr>
          </a:solidFill>
          <a:ln>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accent2">
                    <a:lumMod val="75000"/>
                  </a:schemeClr>
                </a:solidFill>
              </a:rPr>
              <a:t>Basic Skills Levels 1-8</a:t>
            </a:r>
            <a:endParaRPr lang="en-US" sz="1000" dirty="0">
              <a:solidFill>
                <a:schemeClr val="accent2">
                  <a:lumMod val="75000"/>
                </a:schemeClr>
              </a:solidFill>
            </a:endParaRPr>
          </a:p>
        </p:txBody>
      </p:sp>
      <p:sp>
        <p:nvSpPr>
          <p:cNvPr id="26" name="Rectangle 25"/>
          <p:cNvSpPr/>
          <p:nvPr/>
        </p:nvSpPr>
        <p:spPr>
          <a:xfrm>
            <a:off x="2681448" y="2008419"/>
            <a:ext cx="989214" cy="452917"/>
          </a:xfrm>
          <a:prstGeom prst="rect">
            <a:avLst/>
          </a:prstGeom>
          <a:solidFill>
            <a:schemeClr val="accent2">
              <a:lumMod val="40000"/>
              <a:lumOff val="60000"/>
            </a:schemeClr>
          </a:solidFill>
          <a:ln>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accent2">
                    <a:lumMod val="75000"/>
                  </a:schemeClr>
                </a:solidFill>
              </a:rPr>
              <a:t>Free Skate Levels 1-6</a:t>
            </a:r>
            <a:endParaRPr lang="en-US" sz="1000" dirty="0">
              <a:solidFill>
                <a:schemeClr val="accent2">
                  <a:lumMod val="75000"/>
                </a:schemeClr>
              </a:solidFill>
            </a:endParaRPr>
          </a:p>
        </p:txBody>
      </p:sp>
      <p:sp>
        <p:nvSpPr>
          <p:cNvPr id="27" name="Rectangle 26"/>
          <p:cNvSpPr/>
          <p:nvPr/>
        </p:nvSpPr>
        <p:spPr>
          <a:xfrm>
            <a:off x="538301" y="2635210"/>
            <a:ext cx="8003408" cy="256115"/>
          </a:xfrm>
          <a:prstGeom prst="rect">
            <a:avLst/>
          </a:prstGeom>
          <a:solidFill>
            <a:schemeClr val="accent2">
              <a:lumMod val="40000"/>
              <a:lumOff val="60000"/>
            </a:schemeClr>
          </a:solidFill>
          <a:ln>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accent2">
                    <a:lumMod val="75000"/>
                  </a:schemeClr>
                </a:solidFill>
              </a:rPr>
              <a:t>Skater may perform in annual Sportsplex-sponsored holiday ice show (Nutcracker)</a:t>
            </a:r>
            <a:endParaRPr lang="en-US" sz="1000" dirty="0">
              <a:solidFill>
                <a:schemeClr val="accent2">
                  <a:lumMod val="75000"/>
                </a:schemeClr>
              </a:solidFill>
            </a:endParaRPr>
          </a:p>
        </p:txBody>
      </p:sp>
      <p:sp>
        <p:nvSpPr>
          <p:cNvPr id="28" name="Isosceles Triangle 27"/>
          <p:cNvSpPr/>
          <p:nvPr/>
        </p:nvSpPr>
        <p:spPr>
          <a:xfrm rot="5400000">
            <a:off x="1452026" y="2193485"/>
            <a:ext cx="230903" cy="79925"/>
          </a:xfrm>
          <a:prstGeom prst="triangle">
            <a:avLst/>
          </a:prstGeom>
          <a:solidFill>
            <a:schemeClr val="accent2">
              <a:lumMod val="75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Isosceles Triangle 28"/>
          <p:cNvSpPr/>
          <p:nvPr/>
        </p:nvSpPr>
        <p:spPr>
          <a:xfrm rot="5400000">
            <a:off x="2528050" y="2194908"/>
            <a:ext cx="230903" cy="79925"/>
          </a:xfrm>
          <a:prstGeom prst="triangle">
            <a:avLst/>
          </a:prstGeom>
          <a:solidFill>
            <a:schemeClr val="accent2">
              <a:lumMod val="75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Rectangle 29"/>
          <p:cNvSpPr/>
          <p:nvPr/>
        </p:nvSpPr>
        <p:spPr>
          <a:xfrm>
            <a:off x="2752496" y="3091847"/>
            <a:ext cx="5789213" cy="266426"/>
          </a:xfrm>
          <a:prstGeom prst="rect">
            <a:avLst/>
          </a:prstGeom>
          <a:solidFill>
            <a:schemeClr val="accent1">
              <a:lumMod val="5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bg1"/>
                </a:solidFill>
              </a:rPr>
              <a:t>Skater takes private lessons from a coach and </a:t>
            </a:r>
            <a:r>
              <a:rPr lang="en-US" sz="1000" b="1" dirty="0" smtClean="0">
                <a:solidFill>
                  <a:schemeClr val="bg1"/>
                </a:solidFill>
              </a:rPr>
              <a:t>JOINS CENTRAL CAROLINA SKATING CLUB</a:t>
            </a:r>
            <a:endParaRPr lang="en-US" sz="1000" b="1" dirty="0">
              <a:solidFill>
                <a:schemeClr val="bg1"/>
              </a:solidFill>
            </a:endParaRPr>
          </a:p>
        </p:txBody>
      </p:sp>
      <p:sp>
        <p:nvSpPr>
          <p:cNvPr id="31" name="Rectangle 30"/>
          <p:cNvSpPr/>
          <p:nvPr/>
        </p:nvSpPr>
        <p:spPr>
          <a:xfrm>
            <a:off x="2752496" y="3457376"/>
            <a:ext cx="2274089" cy="698703"/>
          </a:xfrm>
          <a:prstGeom prst="rect">
            <a:avLst/>
          </a:prstGeom>
          <a:solidFill>
            <a:schemeClr val="accent1">
              <a:lumMod val="60000"/>
              <a:lumOff val="4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2"/>
                </a:solidFill>
              </a:rPr>
              <a:t>Skater progresses through the </a:t>
            </a:r>
          </a:p>
          <a:p>
            <a:pPr algn="ctr"/>
            <a:r>
              <a:rPr lang="en-US" sz="1000" dirty="0" smtClean="0">
                <a:solidFill>
                  <a:schemeClr val="tx2"/>
                </a:solidFill>
              </a:rPr>
              <a:t>standard USFS testing system</a:t>
            </a:r>
            <a:endParaRPr lang="en-US" sz="1000" dirty="0">
              <a:solidFill>
                <a:schemeClr val="tx2"/>
              </a:solidFill>
            </a:endParaRPr>
          </a:p>
        </p:txBody>
      </p:sp>
      <p:sp>
        <p:nvSpPr>
          <p:cNvPr id="32" name="Rectangle 31"/>
          <p:cNvSpPr/>
          <p:nvPr/>
        </p:nvSpPr>
        <p:spPr>
          <a:xfrm>
            <a:off x="6918225" y="3457376"/>
            <a:ext cx="1623486" cy="698703"/>
          </a:xfrm>
          <a:prstGeom prst="rect">
            <a:avLst/>
          </a:prstGeom>
          <a:solidFill>
            <a:schemeClr val="accent1">
              <a:lumMod val="60000"/>
              <a:lumOff val="4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2"/>
                </a:solidFill>
              </a:rPr>
              <a:t>Skater may participate in free skating competitions</a:t>
            </a:r>
            <a:r>
              <a:rPr lang="en-US" sz="1000" baseline="30000" dirty="0" smtClean="0">
                <a:solidFill>
                  <a:schemeClr val="tx2"/>
                </a:solidFill>
              </a:rPr>
              <a:t>1</a:t>
            </a:r>
            <a:endParaRPr lang="en-US" sz="1000" baseline="30000" dirty="0">
              <a:solidFill>
                <a:schemeClr val="tx2"/>
              </a:solidFill>
            </a:endParaRPr>
          </a:p>
        </p:txBody>
      </p:sp>
      <p:sp>
        <p:nvSpPr>
          <p:cNvPr id="33" name="Rectangle 32"/>
          <p:cNvSpPr/>
          <p:nvPr/>
        </p:nvSpPr>
        <p:spPr>
          <a:xfrm>
            <a:off x="5168684" y="3457376"/>
            <a:ext cx="1616326" cy="698703"/>
          </a:xfrm>
          <a:prstGeom prst="rect">
            <a:avLst/>
          </a:prstGeom>
          <a:solidFill>
            <a:schemeClr val="accent1">
              <a:lumMod val="60000"/>
              <a:lumOff val="40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2"/>
                </a:solidFill>
              </a:rPr>
              <a:t>Skater may compete with a synchronized skating team</a:t>
            </a:r>
            <a:endParaRPr lang="en-US" sz="1000" dirty="0">
              <a:solidFill>
                <a:schemeClr val="tx2"/>
              </a:solidFill>
            </a:endParaRPr>
          </a:p>
        </p:txBody>
      </p:sp>
      <p:sp>
        <p:nvSpPr>
          <p:cNvPr id="37" name="TextBox 36"/>
          <p:cNvSpPr txBox="1"/>
          <p:nvPr/>
        </p:nvSpPr>
        <p:spPr>
          <a:xfrm>
            <a:off x="600260" y="2626329"/>
            <a:ext cx="819718" cy="246221"/>
          </a:xfrm>
          <a:prstGeom prst="rect">
            <a:avLst/>
          </a:prstGeom>
          <a:noFill/>
        </p:spPr>
        <p:txBody>
          <a:bodyPr wrap="none" rtlCol="0">
            <a:spAutoFit/>
          </a:bodyPr>
          <a:lstStyle/>
          <a:p>
            <a:r>
              <a:rPr lang="en-US" sz="1000" i="1" dirty="0">
                <a:solidFill>
                  <a:schemeClr val="accent2">
                    <a:lumMod val="75000"/>
                  </a:schemeClr>
                </a:solidFill>
                <a:latin typeface="Times New Roman"/>
                <a:cs typeface="Times New Roman"/>
              </a:rPr>
              <a:t>m</a:t>
            </a:r>
            <a:r>
              <a:rPr lang="en-US" sz="1000" i="1" dirty="0" smtClean="0">
                <a:solidFill>
                  <a:schemeClr val="accent2">
                    <a:lumMod val="75000"/>
                  </a:schemeClr>
                </a:solidFill>
                <a:latin typeface="Times New Roman"/>
                <a:cs typeface="Times New Roman"/>
              </a:rPr>
              <a:t>inor roles</a:t>
            </a:r>
            <a:endParaRPr lang="en-US" sz="1000" i="1" dirty="0">
              <a:solidFill>
                <a:schemeClr val="accent2">
                  <a:lumMod val="75000"/>
                </a:schemeClr>
              </a:solidFill>
              <a:latin typeface="Times New Roman"/>
              <a:cs typeface="Times New Roman"/>
            </a:endParaRPr>
          </a:p>
        </p:txBody>
      </p:sp>
      <p:sp>
        <p:nvSpPr>
          <p:cNvPr id="38" name="TextBox 37"/>
          <p:cNvSpPr txBox="1"/>
          <p:nvPr/>
        </p:nvSpPr>
        <p:spPr>
          <a:xfrm>
            <a:off x="7661543" y="2626329"/>
            <a:ext cx="915689" cy="246221"/>
          </a:xfrm>
          <a:prstGeom prst="rect">
            <a:avLst/>
          </a:prstGeom>
          <a:noFill/>
        </p:spPr>
        <p:txBody>
          <a:bodyPr wrap="square" rtlCol="0">
            <a:spAutoFit/>
          </a:bodyPr>
          <a:lstStyle/>
          <a:p>
            <a:r>
              <a:rPr lang="en-US" sz="1000" i="1" dirty="0">
                <a:solidFill>
                  <a:schemeClr val="accent2">
                    <a:lumMod val="75000"/>
                  </a:schemeClr>
                </a:solidFill>
                <a:latin typeface="Times New Roman"/>
                <a:cs typeface="Times New Roman"/>
              </a:rPr>
              <a:t>m</a:t>
            </a:r>
            <a:r>
              <a:rPr lang="en-US" sz="1000" i="1" dirty="0" smtClean="0">
                <a:solidFill>
                  <a:schemeClr val="accent2">
                    <a:lumMod val="75000"/>
                  </a:schemeClr>
                </a:solidFill>
                <a:latin typeface="Times New Roman"/>
                <a:cs typeface="Times New Roman"/>
              </a:rPr>
              <a:t>ajor roles</a:t>
            </a:r>
            <a:endParaRPr lang="en-US" sz="1000" i="1" dirty="0">
              <a:solidFill>
                <a:schemeClr val="accent2">
                  <a:lumMod val="75000"/>
                </a:schemeClr>
              </a:solidFill>
              <a:latin typeface="Times New Roman"/>
              <a:cs typeface="Times New Roman"/>
            </a:endParaRPr>
          </a:p>
        </p:txBody>
      </p:sp>
      <p:sp>
        <p:nvSpPr>
          <p:cNvPr id="42" name="Rectangle 41"/>
          <p:cNvSpPr/>
          <p:nvPr/>
        </p:nvSpPr>
        <p:spPr>
          <a:xfrm>
            <a:off x="538093" y="5425922"/>
            <a:ext cx="172379" cy="150969"/>
          </a:xfrm>
          <a:prstGeom prst="rect">
            <a:avLst/>
          </a:prstGeom>
          <a:solidFill>
            <a:schemeClr val="accent2">
              <a:lumMod val="60000"/>
              <a:lumOff val="40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TextBox 42"/>
          <p:cNvSpPr txBox="1"/>
          <p:nvPr/>
        </p:nvSpPr>
        <p:spPr>
          <a:xfrm>
            <a:off x="737114" y="5374463"/>
            <a:ext cx="734321" cy="246221"/>
          </a:xfrm>
          <a:prstGeom prst="rect">
            <a:avLst/>
          </a:prstGeom>
          <a:noFill/>
        </p:spPr>
        <p:txBody>
          <a:bodyPr wrap="none" rtlCol="0">
            <a:spAutoFit/>
          </a:bodyPr>
          <a:lstStyle/>
          <a:p>
            <a:r>
              <a:rPr lang="en-US" sz="1000" dirty="0" smtClean="0"/>
              <a:t>Basic Skills</a:t>
            </a:r>
            <a:endParaRPr lang="en-US" sz="1000" dirty="0"/>
          </a:p>
        </p:txBody>
      </p:sp>
      <p:sp>
        <p:nvSpPr>
          <p:cNvPr id="44" name="Rectangle 43"/>
          <p:cNvSpPr/>
          <p:nvPr/>
        </p:nvSpPr>
        <p:spPr>
          <a:xfrm>
            <a:off x="538093" y="5674789"/>
            <a:ext cx="172379" cy="150969"/>
          </a:xfrm>
          <a:prstGeom prst="rect">
            <a:avLst/>
          </a:prstGeom>
          <a:solidFill>
            <a:schemeClr val="accent1">
              <a:lumMod val="60000"/>
              <a:lumOff val="4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5" name="TextBox 44"/>
          <p:cNvSpPr txBox="1"/>
          <p:nvPr/>
        </p:nvSpPr>
        <p:spPr>
          <a:xfrm>
            <a:off x="737114" y="5623330"/>
            <a:ext cx="369825" cy="246221"/>
          </a:xfrm>
          <a:prstGeom prst="rect">
            <a:avLst/>
          </a:prstGeom>
          <a:noFill/>
        </p:spPr>
        <p:txBody>
          <a:bodyPr wrap="none" rtlCol="0">
            <a:spAutoFit/>
          </a:bodyPr>
          <a:lstStyle/>
          <a:p>
            <a:r>
              <a:rPr lang="en-US" sz="1000" dirty="0" smtClean="0"/>
              <a:t>Full</a:t>
            </a:r>
            <a:endParaRPr lang="en-US" sz="1000" dirty="0"/>
          </a:p>
        </p:txBody>
      </p:sp>
      <p:graphicFrame>
        <p:nvGraphicFramePr>
          <p:cNvPr id="46" name="Table 45"/>
          <p:cNvGraphicFramePr>
            <a:graphicFrameLocks noGrp="1"/>
          </p:cNvGraphicFramePr>
          <p:nvPr>
            <p:extLst>
              <p:ext uri="{D42A27DB-BD31-4B8C-83A1-F6EECF244321}">
                <p14:modId xmlns:p14="http://schemas.microsoft.com/office/powerpoint/2010/main" val="3553543104"/>
              </p:ext>
            </p:extLst>
          </p:nvPr>
        </p:nvGraphicFramePr>
        <p:xfrm>
          <a:off x="2770837" y="4256791"/>
          <a:ext cx="2255748" cy="2057400"/>
        </p:xfrm>
        <a:graphic>
          <a:graphicData uri="http://schemas.openxmlformats.org/drawingml/2006/table">
            <a:tbl>
              <a:tblPr firstRow="1" bandRow="1">
                <a:tableStyleId>{2D5ABB26-0587-4C30-8999-92F81FD0307C}</a:tableStyleId>
              </a:tblPr>
              <a:tblGrid>
                <a:gridCol w="985780"/>
                <a:gridCol w="1269968"/>
              </a:tblGrid>
              <a:tr h="197318">
                <a:tc gridSpan="2">
                  <a:txBody>
                    <a:bodyPr/>
                    <a:lstStyle/>
                    <a:p>
                      <a:pPr algn="ctr">
                        <a:lnSpc>
                          <a:spcPct val="90000"/>
                        </a:lnSpc>
                      </a:pPr>
                      <a:r>
                        <a:rPr lang="en-US" sz="1000" dirty="0" smtClean="0">
                          <a:solidFill>
                            <a:schemeClr val="bg1"/>
                          </a:solidFill>
                        </a:rPr>
                        <a:t>Official U.S</a:t>
                      </a:r>
                      <a:r>
                        <a:rPr lang="en-US" sz="1000" baseline="0" dirty="0" smtClean="0">
                          <a:solidFill>
                            <a:schemeClr val="bg1"/>
                          </a:solidFill>
                        </a:rPr>
                        <a:t>. Figure Skating Test Levels</a:t>
                      </a:r>
                      <a:endParaRPr lang="en-US" sz="1000" dirty="0">
                        <a:solidFill>
                          <a:schemeClr val="bg1"/>
                        </a:solidFill>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solidFill>
                      <a:schemeClr val="accent1"/>
                    </a:solidFill>
                  </a:tcPr>
                </a:tc>
                <a:tc hMerge="1">
                  <a:txBody>
                    <a:bodyPr/>
                    <a:lstStyle/>
                    <a:p>
                      <a:pPr algn="ctr">
                        <a:lnSpc>
                          <a:spcPct val="110000"/>
                        </a:lnSpc>
                      </a:pP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solidFill>
                      <a:schemeClr val="bg1">
                        <a:lumMod val="95000"/>
                      </a:schemeClr>
                    </a:solidFill>
                  </a:tcPr>
                </a:tc>
              </a:tr>
              <a:tr h="197318">
                <a:tc>
                  <a:txBody>
                    <a:bodyPr/>
                    <a:lstStyle/>
                    <a:p>
                      <a:pPr algn="ctr">
                        <a:lnSpc>
                          <a:spcPct val="90000"/>
                        </a:lnSpc>
                      </a:pPr>
                      <a:r>
                        <a:rPr lang="en-US" sz="1000" dirty="0" smtClean="0">
                          <a:solidFill>
                            <a:srgbClr val="1F497D"/>
                          </a:solidFill>
                        </a:rPr>
                        <a:t>Least difficult</a:t>
                      </a: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Pre-Preliminary</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lumMod val="95000"/>
                      </a:schemeClr>
                    </a:solidFill>
                  </a:tcPr>
                </a:tc>
              </a:tr>
              <a:tr h="0">
                <a:tc>
                  <a:txBody>
                    <a:bodyPr/>
                    <a:lstStyle/>
                    <a:p>
                      <a:pPr algn="ctr">
                        <a:lnSpc>
                          <a:spcPct val="90000"/>
                        </a:lnSpc>
                      </a:pP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Preliminary</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r>
              <a:tr h="180307">
                <a:tc>
                  <a:txBody>
                    <a:bodyPr/>
                    <a:lstStyle/>
                    <a:p>
                      <a:pPr algn="ctr">
                        <a:lnSpc>
                          <a:spcPct val="90000"/>
                        </a:lnSpc>
                      </a:pP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Pre-Juvenile</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r>
              <a:tr h="0">
                <a:tc>
                  <a:txBody>
                    <a:bodyPr/>
                    <a:lstStyle/>
                    <a:p>
                      <a:pPr algn="ctr">
                        <a:lnSpc>
                          <a:spcPct val="90000"/>
                        </a:lnSpc>
                      </a:pP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Juvenile</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r>
              <a:tr h="0">
                <a:tc>
                  <a:txBody>
                    <a:bodyPr/>
                    <a:lstStyle/>
                    <a:p>
                      <a:pPr algn="ctr">
                        <a:lnSpc>
                          <a:spcPct val="90000"/>
                        </a:lnSpc>
                      </a:pP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Intermediate</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r>
              <a:tr h="0">
                <a:tc>
                  <a:txBody>
                    <a:bodyPr/>
                    <a:lstStyle/>
                    <a:p>
                      <a:pPr algn="ctr">
                        <a:lnSpc>
                          <a:spcPct val="90000"/>
                        </a:lnSpc>
                      </a:pP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Novice</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r>
              <a:tr h="0">
                <a:tc>
                  <a:txBody>
                    <a:bodyPr/>
                    <a:lstStyle/>
                    <a:p>
                      <a:pPr algn="ctr">
                        <a:lnSpc>
                          <a:spcPct val="90000"/>
                        </a:lnSpc>
                      </a:pP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Junior</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lumMod val="95000"/>
                      </a:schemeClr>
                    </a:solidFill>
                  </a:tcPr>
                </a:tc>
              </a:tr>
              <a:tr h="142219">
                <a:tc>
                  <a:txBody>
                    <a:bodyPr/>
                    <a:lstStyle/>
                    <a:p>
                      <a:pPr algn="ctr">
                        <a:lnSpc>
                          <a:spcPct val="90000"/>
                        </a:lnSpc>
                      </a:pPr>
                      <a:r>
                        <a:rPr lang="en-US" sz="1000" dirty="0" smtClean="0">
                          <a:solidFill>
                            <a:srgbClr val="1F497D"/>
                          </a:solidFill>
                        </a:rPr>
                        <a:t>Most</a:t>
                      </a:r>
                      <a:r>
                        <a:rPr lang="en-US" sz="1000" baseline="0" dirty="0" smtClean="0">
                          <a:solidFill>
                            <a:srgbClr val="1F497D"/>
                          </a:solidFill>
                        </a:rPr>
                        <a:t> difficult</a:t>
                      </a:r>
                      <a:endParaRPr lang="en-US" sz="1000" dirty="0">
                        <a:solidFill>
                          <a:srgbClr val="1F497D"/>
                        </a:solidFill>
                      </a:endParaRPr>
                    </a:p>
                  </a:txBody>
                  <a:tcPr>
                    <a:lnL w="12700" cap="flat" cmpd="sng" algn="ctr">
                      <a:solidFill>
                        <a:srgbClr val="4F81BD"/>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000" dirty="0" smtClean="0">
                          <a:solidFill>
                            <a:srgbClr val="1F497D"/>
                          </a:solidFill>
                        </a:rPr>
                        <a:t>Senior</a:t>
                      </a:r>
                      <a:endParaRPr lang="en-US" sz="1000" dirty="0">
                        <a:solidFill>
                          <a:srgbClr val="1F497D"/>
                        </a:solidFill>
                      </a:endParaRPr>
                    </a:p>
                  </a:txBody>
                  <a:tcPr>
                    <a:lnL w="12700" cap="flat" cmpd="sng" algn="ctr">
                      <a:no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cxnSp>
        <p:nvCxnSpPr>
          <p:cNvPr id="48" name="Straight Arrow Connector 47"/>
          <p:cNvCxnSpPr/>
          <p:nvPr/>
        </p:nvCxnSpPr>
        <p:spPr>
          <a:xfrm>
            <a:off x="3278319" y="4775699"/>
            <a:ext cx="0" cy="1272480"/>
          </a:xfrm>
          <a:prstGeom prst="straightConnector1">
            <a:avLst/>
          </a:prstGeom>
          <a:ln w="1905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1408357" y="685859"/>
            <a:ext cx="6165448" cy="307777"/>
          </a:xfrm>
          <a:prstGeom prst="rect">
            <a:avLst/>
          </a:prstGeom>
          <a:noFill/>
        </p:spPr>
        <p:txBody>
          <a:bodyPr wrap="square" rtlCol="0">
            <a:spAutoFit/>
          </a:bodyPr>
          <a:lstStyle/>
          <a:p>
            <a:pPr algn="ctr"/>
            <a:r>
              <a:rPr lang="en-US" sz="1400" b="1" dirty="0" smtClean="0"/>
              <a:t>An Introductory Guide for Parents and New Skaters</a:t>
            </a:r>
            <a:endParaRPr lang="en-US" sz="1400" b="1" dirty="0"/>
          </a:p>
        </p:txBody>
      </p:sp>
      <p:sp>
        <p:nvSpPr>
          <p:cNvPr id="52" name="Rectangle 51"/>
          <p:cNvSpPr/>
          <p:nvPr/>
        </p:nvSpPr>
        <p:spPr>
          <a:xfrm>
            <a:off x="5168684" y="4256790"/>
            <a:ext cx="3373025" cy="2066353"/>
          </a:xfrm>
          <a:prstGeom prst="rect">
            <a:avLst/>
          </a:prstGeom>
          <a:solidFill>
            <a:srgbClr val="F2F2F2"/>
          </a:solidFill>
          <a:ln w="12700" cmpd="sng"/>
        </p:spPr>
        <p:style>
          <a:lnRef idx="1">
            <a:schemeClr val="accent1"/>
          </a:lnRef>
          <a:fillRef idx="3">
            <a:schemeClr val="accent1"/>
          </a:fillRef>
          <a:effectRef idx="2">
            <a:schemeClr val="accent1"/>
          </a:effectRef>
          <a:fontRef idx="minor">
            <a:schemeClr val="lt1"/>
          </a:fontRef>
        </p:style>
        <p:txBody>
          <a:bodyPr rtlCol="0" anchor="t"/>
          <a:lstStyle/>
          <a:p>
            <a:pPr marL="115888" indent="-115888">
              <a:lnSpc>
                <a:spcPct val="90000"/>
              </a:lnSpc>
              <a:spcBef>
                <a:spcPts val="600"/>
              </a:spcBef>
              <a:buFont typeface="Arial"/>
              <a:buChar char="•"/>
            </a:pPr>
            <a:r>
              <a:rPr lang="en-US" sz="1000" dirty="0" smtClean="0">
                <a:solidFill>
                  <a:schemeClr val="tx2"/>
                </a:solidFill>
              </a:rPr>
              <a:t>Skaters may compete at the no test/beginner level before they have passed any standard USFS tests</a:t>
            </a:r>
          </a:p>
          <a:p>
            <a:pPr marL="115888" indent="-115888">
              <a:lnSpc>
                <a:spcPct val="90000"/>
              </a:lnSpc>
              <a:spcBef>
                <a:spcPts val="600"/>
              </a:spcBef>
              <a:buFont typeface="Arial"/>
              <a:buChar char="•"/>
            </a:pPr>
            <a:r>
              <a:rPr lang="en-US" sz="1000" dirty="0" smtClean="0">
                <a:solidFill>
                  <a:schemeClr val="tx2"/>
                </a:solidFill>
              </a:rPr>
              <a:t>Beyond no test/beginner, a skater’s competition level is determined by his/her test level</a:t>
            </a:r>
          </a:p>
          <a:p>
            <a:pPr marL="115888" indent="-115888">
              <a:lnSpc>
                <a:spcPct val="90000"/>
              </a:lnSpc>
              <a:spcBef>
                <a:spcPts val="600"/>
              </a:spcBef>
              <a:buFont typeface="Arial"/>
              <a:buChar char="•"/>
            </a:pPr>
            <a:r>
              <a:rPr lang="en-US" sz="1000" dirty="0" smtClean="0">
                <a:solidFill>
                  <a:schemeClr val="tx2"/>
                </a:solidFill>
              </a:rPr>
              <a:t>Two tests must be passed at each level – moves in the field and </a:t>
            </a:r>
            <a:r>
              <a:rPr lang="en-US" sz="1000" dirty="0">
                <a:solidFill>
                  <a:schemeClr val="tx2"/>
                </a:solidFill>
              </a:rPr>
              <a:t>f</a:t>
            </a:r>
            <a:r>
              <a:rPr lang="en-US" sz="1000" dirty="0" smtClean="0">
                <a:solidFill>
                  <a:schemeClr val="tx2"/>
                </a:solidFill>
              </a:rPr>
              <a:t>ree skating</a:t>
            </a:r>
          </a:p>
          <a:p>
            <a:pPr marL="339725" lvl="1" indent="-171450">
              <a:lnSpc>
                <a:spcPct val="90000"/>
              </a:lnSpc>
              <a:spcBef>
                <a:spcPts val="600"/>
              </a:spcBef>
              <a:buFont typeface="Lucida Grande"/>
              <a:buChar char="­"/>
            </a:pPr>
            <a:r>
              <a:rPr lang="en-US" sz="1000" dirty="0" smtClean="0">
                <a:solidFill>
                  <a:schemeClr val="tx2"/>
                </a:solidFill>
              </a:rPr>
              <a:t>At all levels, the moves test must be passed before the free skating test</a:t>
            </a:r>
          </a:p>
          <a:p>
            <a:pPr marL="339725" lvl="1" indent="-171450">
              <a:lnSpc>
                <a:spcPct val="90000"/>
              </a:lnSpc>
              <a:spcBef>
                <a:spcPts val="600"/>
              </a:spcBef>
              <a:buFont typeface="Lucida Grande"/>
              <a:buChar char="­"/>
            </a:pPr>
            <a:r>
              <a:rPr lang="en-US" sz="1000" dirty="0" smtClean="0">
                <a:solidFill>
                  <a:schemeClr val="tx2"/>
                </a:solidFill>
              </a:rPr>
              <a:t>More difficult moves tests can be taken without passing lower level free skating tests, e.g., a skater may test Pre-Preliminary Moves and then Preliminary Moves before testing Pre-Preliminary Free Skating</a:t>
            </a:r>
          </a:p>
        </p:txBody>
      </p:sp>
      <p:sp>
        <p:nvSpPr>
          <p:cNvPr id="55" name="TextBox 54"/>
          <p:cNvSpPr txBox="1"/>
          <p:nvPr/>
        </p:nvSpPr>
        <p:spPr>
          <a:xfrm>
            <a:off x="431522" y="4857566"/>
            <a:ext cx="1531158" cy="510396"/>
          </a:xfrm>
          <a:prstGeom prst="rect">
            <a:avLst/>
          </a:prstGeom>
          <a:noFill/>
        </p:spPr>
        <p:txBody>
          <a:bodyPr wrap="square" rtlCol="0">
            <a:spAutoFit/>
          </a:bodyPr>
          <a:lstStyle/>
          <a:p>
            <a:pPr>
              <a:lnSpc>
                <a:spcPct val="90000"/>
              </a:lnSpc>
            </a:pPr>
            <a:r>
              <a:rPr lang="en-US" sz="1000" dirty="0" smtClean="0"/>
              <a:t>US Figure Skating </a:t>
            </a:r>
          </a:p>
          <a:p>
            <a:pPr>
              <a:lnSpc>
                <a:spcPct val="90000"/>
              </a:lnSpc>
            </a:pPr>
            <a:r>
              <a:rPr lang="en-US" sz="1000" dirty="0"/>
              <a:t>m</a:t>
            </a:r>
            <a:r>
              <a:rPr lang="en-US" sz="1000" dirty="0" smtClean="0"/>
              <a:t>embership type* required for participation:</a:t>
            </a:r>
            <a:endParaRPr lang="en-US" sz="1000" dirty="0"/>
          </a:p>
        </p:txBody>
      </p:sp>
      <p:sp>
        <p:nvSpPr>
          <p:cNvPr id="56" name="Rectangle 55"/>
          <p:cNvSpPr/>
          <p:nvPr/>
        </p:nvSpPr>
        <p:spPr>
          <a:xfrm>
            <a:off x="422640" y="4839828"/>
            <a:ext cx="1584444" cy="1072147"/>
          </a:xfrm>
          <a:prstGeom prst="rect">
            <a:avLst/>
          </a:prstGeom>
          <a:noFill/>
          <a:ln>
            <a:solidFill>
              <a:schemeClr val="bg1">
                <a:lumMod val="50000"/>
              </a:schemeClr>
            </a:solidFill>
            <a:prstDash val="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7" name="TextBox 56"/>
          <p:cNvSpPr txBox="1"/>
          <p:nvPr/>
        </p:nvSpPr>
        <p:spPr>
          <a:xfrm>
            <a:off x="420244" y="5987848"/>
            <a:ext cx="970137" cy="246221"/>
          </a:xfrm>
          <a:prstGeom prst="rect">
            <a:avLst/>
          </a:prstGeom>
          <a:noFill/>
        </p:spPr>
        <p:txBody>
          <a:bodyPr wrap="none" rtlCol="0">
            <a:spAutoFit/>
          </a:bodyPr>
          <a:lstStyle/>
          <a:p>
            <a:r>
              <a:rPr lang="en-US" sz="1000" i="1" dirty="0" smtClean="0"/>
              <a:t>*See next page</a:t>
            </a:r>
            <a:endParaRPr lang="en-US" sz="1000" i="1" dirty="0"/>
          </a:p>
        </p:txBody>
      </p:sp>
      <p:sp>
        <p:nvSpPr>
          <p:cNvPr id="59" name="TextBox 58"/>
          <p:cNvSpPr txBox="1"/>
          <p:nvPr/>
        </p:nvSpPr>
        <p:spPr>
          <a:xfrm>
            <a:off x="2735313" y="6387542"/>
            <a:ext cx="5770874" cy="343940"/>
          </a:xfrm>
          <a:prstGeom prst="rect">
            <a:avLst/>
          </a:prstGeom>
          <a:noFill/>
        </p:spPr>
        <p:txBody>
          <a:bodyPr wrap="square" rtlCol="0">
            <a:spAutoFit/>
          </a:bodyPr>
          <a:lstStyle/>
          <a:p>
            <a:pPr marL="53975" indent="-53975">
              <a:lnSpc>
                <a:spcPct val="90000"/>
              </a:lnSpc>
            </a:pPr>
            <a:r>
              <a:rPr lang="en-US" sz="900" baseline="30000" dirty="0" smtClean="0"/>
              <a:t>1	</a:t>
            </a:r>
            <a:r>
              <a:rPr lang="en-US" sz="900" dirty="0" smtClean="0"/>
              <a:t>Includes many different disciplines (e.g., singles, pairs, dance) and events (e.g., moves in the field, compulsory moves, free skating, artistic, interpretive)</a:t>
            </a:r>
            <a:endParaRPr lang="en-US" sz="900" dirty="0"/>
          </a:p>
        </p:txBody>
      </p:sp>
      <p:pic>
        <p:nvPicPr>
          <p:cNvPr id="2" name="Picture 1"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7711" y="271121"/>
            <a:ext cx="665582" cy="687192"/>
          </a:xfrm>
          <a:prstGeom prst="rect">
            <a:avLst/>
          </a:prstGeom>
        </p:spPr>
      </p:pic>
      <p:sp>
        <p:nvSpPr>
          <p:cNvPr id="3" name="Slide Number Placeholder 2"/>
          <p:cNvSpPr>
            <a:spLocks noGrp="1"/>
          </p:cNvSpPr>
          <p:nvPr>
            <p:ph type="sldNum" sz="quarter" idx="12"/>
          </p:nvPr>
        </p:nvSpPr>
        <p:spPr/>
        <p:txBody>
          <a:bodyPr/>
          <a:lstStyle/>
          <a:p>
            <a:fld id="{62DA433A-DE97-8744-A6B7-531DE7DABEF1}" type="slidenum">
              <a:rPr lang="en-US" smtClean="0"/>
              <a:t>3</a:t>
            </a:fld>
            <a:endParaRPr lang="en-US" dirty="0"/>
          </a:p>
        </p:txBody>
      </p:sp>
      <p:sp>
        <p:nvSpPr>
          <p:cNvPr id="4" name="Date Placeholder 3"/>
          <p:cNvSpPr>
            <a:spLocks noGrp="1"/>
          </p:cNvSpPr>
          <p:nvPr>
            <p:ph type="dt" sz="half" idx="10"/>
          </p:nvPr>
        </p:nvSpPr>
        <p:spPr/>
        <p:txBody>
          <a:bodyPr/>
          <a:lstStyle/>
          <a:p>
            <a:fld id="{F1E90909-655E-5441-BEE8-139E70A691E0}" type="datetime1">
              <a:rPr lang="en-US" smtClean="0"/>
              <a:t>1/14/14</a:t>
            </a:fld>
            <a:endParaRPr lang="en-US" dirty="0"/>
          </a:p>
        </p:txBody>
      </p:sp>
    </p:spTree>
    <p:extLst>
      <p:ext uri="{BB962C8B-B14F-4D97-AF65-F5344CB8AC3E}">
        <p14:creationId xmlns:p14="http://schemas.microsoft.com/office/powerpoint/2010/main" val="20519009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rapezoid 25"/>
          <p:cNvSpPr/>
          <p:nvPr/>
        </p:nvSpPr>
        <p:spPr>
          <a:xfrm>
            <a:off x="259207" y="3362432"/>
            <a:ext cx="8682559" cy="3003785"/>
          </a:xfrm>
          <a:prstGeom prst="trapezoid">
            <a:avLst>
              <a:gd name="adj" fmla="val 99442"/>
            </a:avLst>
          </a:prstGeom>
          <a:solidFill>
            <a:schemeClr val="bg1">
              <a:lumMod val="9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4" name="Rectangle 3"/>
          <p:cNvSpPr/>
          <p:nvPr/>
        </p:nvSpPr>
        <p:spPr>
          <a:xfrm>
            <a:off x="3270525" y="1297502"/>
            <a:ext cx="2661655" cy="295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Full</a:t>
            </a:r>
            <a:endParaRPr lang="en-US" sz="1200" dirty="0">
              <a:solidFill>
                <a:schemeClr val="bg1"/>
              </a:solidFill>
            </a:endParaRPr>
          </a:p>
        </p:txBody>
      </p:sp>
      <p:sp>
        <p:nvSpPr>
          <p:cNvPr id="5" name="Rectangle 4"/>
          <p:cNvSpPr/>
          <p:nvPr/>
        </p:nvSpPr>
        <p:spPr>
          <a:xfrm>
            <a:off x="426209" y="1297502"/>
            <a:ext cx="2661655" cy="2957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bg1"/>
                </a:solidFill>
              </a:rPr>
              <a:t>Basic Skills</a:t>
            </a:r>
            <a:endParaRPr lang="en-US" sz="1200" dirty="0">
              <a:solidFill>
                <a:schemeClr val="bg1"/>
              </a:solidFill>
            </a:endParaRPr>
          </a:p>
        </p:txBody>
      </p:sp>
      <p:sp>
        <p:nvSpPr>
          <p:cNvPr id="6" name="TextBox 5"/>
          <p:cNvSpPr txBox="1"/>
          <p:nvPr/>
        </p:nvSpPr>
        <p:spPr>
          <a:xfrm>
            <a:off x="1348243" y="448013"/>
            <a:ext cx="6230517" cy="523220"/>
          </a:xfrm>
          <a:prstGeom prst="rect">
            <a:avLst/>
          </a:prstGeom>
          <a:noFill/>
        </p:spPr>
        <p:txBody>
          <a:bodyPr wrap="none" rtlCol="0">
            <a:spAutoFit/>
          </a:bodyPr>
          <a:lstStyle/>
          <a:p>
            <a:r>
              <a:rPr lang="en-US" sz="2800" b="1" dirty="0" smtClean="0"/>
              <a:t>Types of US Figure Skating Memberships</a:t>
            </a:r>
            <a:endParaRPr lang="en-US" sz="2800" b="1" dirty="0"/>
          </a:p>
        </p:txBody>
      </p:sp>
      <p:sp>
        <p:nvSpPr>
          <p:cNvPr id="7" name="Rectangle 6"/>
          <p:cNvSpPr/>
          <p:nvPr/>
        </p:nvSpPr>
        <p:spPr>
          <a:xfrm>
            <a:off x="6097445" y="1297505"/>
            <a:ext cx="2661655" cy="2957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bg1"/>
                </a:solidFill>
              </a:rPr>
              <a:t>Friends of Figure Skating</a:t>
            </a:r>
            <a:endParaRPr lang="en-US" sz="1200" dirty="0">
              <a:solidFill>
                <a:schemeClr val="bg1"/>
              </a:solidFill>
            </a:endParaRPr>
          </a:p>
        </p:txBody>
      </p:sp>
      <p:pic>
        <p:nvPicPr>
          <p:cNvPr id="11" name="Picture 10"/>
          <p:cNvPicPr>
            <a:picLocks noChangeAspect="1"/>
          </p:cNvPicPr>
          <p:nvPr/>
        </p:nvPicPr>
        <p:blipFill>
          <a:blip r:embed="rId2"/>
          <a:stretch>
            <a:fillRect/>
          </a:stretch>
        </p:blipFill>
        <p:spPr>
          <a:xfrm>
            <a:off x="787206" y="421920"/>
            <a:ext cx="534941" cy="561127"/>
          </a:xfrm>
          <a:prstGeom prst="rect">
            <a:avLst/>
          </a:prstGeom>
        </p:spPr>
      </p:pic>
      <p:sp>
        <p:nvSpPr>
          <p:cNvPr id="18" name="TextBox 17"/>
          <p:cNvSpPr txBox="1"/>
          <p:nvPr/>
        </p:nvSpPr>
        <p:spPr>
          <a:xfrm>
            <a:off x="6907183" y="4260244"/>
            <a:ext cx="1147803" cy="246221"/>
          </a:xfrm>
          <a:prstGeom prst="rect">
            <a:avLst/>
          </a:prstGeom>
          <a:noFill/>
        </p:spPr>
        <p:txBody>
          <a:bodyPr wrap="square" rtlCol="0">
            <a:spAutoFit/>
          </a:bodyPr>
          <a:lstStyle/>
          <a:p>
            <a:pPr algn="ctr"/>
            <a:r>
              <a:rPr lang="en-US" sz="1000" i="1" dirty="0" smtClean="0">
                <a:solidFill>
                  <a:schemeClr val="accent1"/>
                </a:solidFill>
                <a:latin typeface="Times New Roman"/>
                <a:cs typeface="Times New Roman"/>
              </a:rPr>
              <a:t>Discounted fee</a:t>
            </a:r>
            <a:endParaRPr lang="en-US" sz="1000" i="1" dirty="0">
              <a:solidFill>
                <a:schemeClr val="accent1"/>
              </a:solidFill>
              <a:latin typeface="Times New Roman"/>
              <a:cs typeface="Times New Roman"/>
            </a:endParaRPr>
          </a:p>
        </p:txBody>
      </p:sp>
      <p:sp>
        <p:nvSpPr>
          <p:cNvPr id="19" name="TextBox 18"/>
          <p:cNvSpPr txBox="1"/>
          <p:nvPr/>
        </p:nvSpPr>
        <p:spPr>
          <a:xfrm>
            <a:off x="7058569" y="5139484"/>
            <a:ext cx="824227" cy="246221"/>
          </a:xfrm>
          <a:prstGeom prst="rect">
            <a:avLst/>
          </a:prstGeom>
          <a:noFill/>
        </p:spPr>
        <p:txBody>
          <a:bodyPr wrap="none" rtlCol="0">
            <a:spAutoFit/>
          </a:bodyPr>
          <a:lstStyle/>
          <a:p>
            <a:r>
              <a:rPr lang="en-US" sz="1000" i="1" dirty="0" smtClean="0">
                <a:solidFill>
                  <a:srgbClr val="4F81BD"/>
                </a:solidFill>
                <a:latin typeface="Times New Roman"/>
                <a:cs typeface="Times New Roman"/>
              </a:rPr>
              <a:t>Regular fee</a:t>
            </a:r>
            <a:endParaRPr lang="en-US" sz="1000" i="1" dirty="0">
              <a:solidFill>
                <a:srgbClr val="4F81BD"/>
              </a:solidFill>
              <a:latin typeface="Times New Roman"/>
              <a:cs typeface="Times New Roman"/>
            </a:endParaRPr>
          </a:p>
        </p:txBody>
      </p:sp>
      <p:sp>
        <p:nvSpPr>
          <p:cNvPr id="20" name="Rectangle 19"/>
          <p:cNvSpPr/>
          <p:nvPr/>
        </p:nvSpPr>
        <p:spPr>
          <a:xfrm>
            <a:off x="428036" y="1722104"/>
            <a:ext cx="2659827" cy="1500389"/>
          </a:xfrm>
          <a:prstGeom prst="rect">
            <a:avLst/>
          </a:prstGeom>
          <a:solidFill>
            <a:schemeClr val="bg1">
              <a:lumMod val="95000"/>
            </a:schemeClr>
          </a:solidFill>
        </p:spPr>
        <p:style>
          <a:lnRef idx="2">
            <a:schemeClr val="accent2"/>
          </a:lnRef>
          <a:fillRef idx="1">
            <a:schemeClr val="lt1"/>
          </a:fillRef>
          <a:effectRef idx="0">
            <a:schemeClr val="accent2"/>
          </a:effectRef>
          <a:fontRef idx="minor">
            <a:schemeClr val="dk1"/>
          </a:fontRef>
        </p:style>
        <p:txBody>
          <a:bodyPr rtlCol="0" anchor="t"/>
          <a:lstStyle/>
          <a:p>
            <a:pPr marL="112713" indent="-112713">
              <a:buFont typeface="Arial"/>
              <a:buChar char="•"/>
            </a:pPr>
            <a:endParaRPr lang="en-US" sz="1000" dirty="0">
              <a:solidFill>
                <a:schemeClr val="accent2"/>
              </a:solidFill>
            </a:endParaRPr>
          </a:p>
        </p:txBody>
      </p:sp>
      <p:sp>
        <p:nvSpPr>
          <p:cNvPr id="23" name="Rectangle 22"/>
          <p:cNvSpPr/>
          <p:nvPr/>
        </p:nvSpPr>
        <p:spPr>
          <a:xfrm>
            <a:off x="3270525" y="1722104"/>
            <a:ext cx="2659827" cy="1500389"/>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rtlCol="0" anchor="t"/>
          <a:lstStyle/>
          <a:p>
            <a:pPr marL="171450" indent="-171450">
              <a:buFont typeface="Arial"/>
              <a:buChar char="•"/>
            </a:pPr>
            <a:endParaRPr lang="en-US" sz="1000" dirty="0">
              <a:solidFill>
                <a:schemeClr val="accent1"/>
              </a:solidFill>
            </a:endParaRPr>
          </a:p>
        </p:txBody>
      </p:sp>
      <p:sp>
        <p:nvSpPr>
          <p:cNvPr id="24" name="Rectangle 23"/>
          <p:cNvSpPr/>
          <p:nvPr/>
        </p:nvSpPr>
        <p:spPr>
          <a:xfrm>
            <a:off x="6098522" y="1722104"/>
            <a:ext cx="2659827" cy="1500389"/>
          </a:xfrm>
          <a:prstGeom prst="rect">
            <a:avLst/>
          </a:prstGeom>
          <a:solidFill>
            <a:schemeClr val="bg1">
              <a:lumMod val="95000"/>
            </a:schemeClr>
          </a:solidFill>
        </p:spPr>
        <p:style>
          <a:lnRef idx="2">
            <a:schemeClr val="accent4"/>
          </a:lnRef>
          <a:fillRef idx="1">
            <a:schemeClr val="lt1"/>
          </a:fillRef>
          <a:effectRef idx="0">
            <a:schemeClr val="accent4"/>
          </a:effectRef>
          <a:fontRef idx="minor">
            <a:schemeClr val="dk1"/>
          </a:fontRef>
        </p:style>
        <p:txBody>
          <a:bodyPr rtlCol="0" anchor="t"/>
          <a:lstStyle/>
          <a:p>
            <a:pPr marL="112713" indent="-112713">
              <a:buFont typeface="Arial"/>
              <a:buChar char="•"/>
            </a:pPr>
            <a:endParaRPr lang="en-US" sz="1000" dirty="0">
              <a:solidFill>
                <a:schemeClr val="accent4"/>
              </a:solidFill>
            </a:endParaRPr>
          </a:p>
        </p:txBody>
      </p:sp>
      <p:graphicFrame>
        <p:nvGraphicFramePr>
          <p:cNvPr id="29" name="Table 28"/>
          <p:cNvGraphicFramePr>
            <a:graphicFrameLocks noGrp="1"/>
          </p:cNvGraphicFramePr>
          <p:nvPr>
            <p:extLst>
              <p:ext uri="{D42A27DB-BD31-4B8C-83A1-F6EECF244321}">
                <p14:modId xmlns:p14="http://schemas.microsoft.com/office/powerpoint/2010/main" val="297546344"/>
              </p:ext>
            </p:extLst>
          </p:nvPr>
        </p:nvGraphicFramePr>
        <p:xfrm>
          <a:off x="428035" y="1754085"/>
          <a:ext cx="8331065" cy="1426464"/>
        </p:xfrm>
        <a:graphic>
          <a:graphicData uri="http://schemas.openxmlformats.org/drawingml/2006/table">
            <a:tbl>
              <a:tblPr firstRow="1" bandRow="1">
                <a:tableStyleId>{2D5ABB26-0587-4C30-8999-92F81FD0307C}</a:tableStyleId>
              </a:tblPr>
              <a:tblGrid>
                <a:gridCol w="2661608"/>
                <a:gridCol w="209166"/>
                <a:gridCol w="2637974"/>
                <a:gridCol w="209166"/>
                <a:gridCol w="2613151"/>
              </a:tblGrid>
              <a:tr h="370840">
                <a:tc>
                  <a:txBody>
                    <a:bodyPr/>
                    <a:lstStyle/>
                    <a:p>
                      <a:pPr marL="115888" indent="-115888">
                        <a:lnSpc>
                          <a:spcPct val="90000"/>
                        </a:lnSpc>
                        <a:buFont typeface="Arial"/>
                        <a:buChar char="•"/>
                      </a:pPr>
                      <a:r>
                        <a:rPr lang="en-US" sz="1000" dirty="0" smtClean="0">
                          <a:solidFill>
                            <a:schemeClr val="accent2"/>
                          </a:solidFill>
                        </a:rPr>
                        <a:t>Membership intended for skaters</a:t>
                      </a:r>
                      <a:r>
                        <a:rPr lang="en-US" sz="1000" baseline="0" dirty="0" smtClean="0">
                          <a:solidFill>
                            <a:schemeClr val="accent2"/>
                          </a:solidFill>
                        </a:rPr>
                        <a:t> just beginning the sport</a:t>
                      </a:r>
                      <a:endParaRPr lang="en-US" sz="1000" dirty="0">
                        <a:solidFill>
                          <a:schemeClr val="accent2"/>
                        </a:solidFill>
                      </a:endParaRPr>
                    </a:p>
                  </a:txBody>
                  <a:tcPr>
                    <a:lnL>
                      <a:noFill/>
                    </a:lnL>
                    <a:lnR>
                      <a:noFill/>
                    </a:lnR>
                    <a:lnT w="28575"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171450" indent="-171450">
                        <a:lnSpc>
                          <a:spcPct val="90000"/>
                        </a:lnSpc>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indent="-115888">
                        <a:lnSpc>
                          <a:spcPct val="90000"/>
                        </a:lnSpc>
                        <a:buFont typeface="Arial"/>
                        <a:buChar char="•"/>
                      </a:pPr>
                      <a:r>
                        <a:rPr lang="en-US" sz="1000" dirty="0" smtClean="0">
                          <a:solidFill>
                            <a:schemeClr val="accent1"/>
                          </a:solidFill>
                        </a:rPr>
                        <a:t>Membership intended for skaters actively training, testing and/or competing and their parents (if skater is a minor)</a:t>
                      </a:r>
                      <a:endParaRPr lang="en-US" sz="1000" dirty="0">
                        <a:solidFill>
                          <a:schemeClr val="accent1"/>
                        </a:solidFill>
                      </a:endParaRPr>
                    </a:p>
                  </a:txBody>
                  <a:tcPr>
                    <a:lnL>
                      <a:noFill/>
                    </a:lnL>
                    <a:lnR>
                      <a:noFill/>
                    </a:lnR>
                    <a:lnT w="28575"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171450" indent="-171450">
                        <a:lnSpc>
                          <a:spcPct val="90000"/>
                        </a:lnSpc>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indent="-115888">
                        <a:lnSpc>
                          <a:spcPct val="90000"/>
                        </a:lnSpc>
                        <a:buFont typeface="Arial"/>
                        <a:buChar char="•"/>
                      </a:pPr>
                      <a:r>
                        <a:rPr lang="en-US" sz="1000" dirty="0" smtClean="0">
                          <a:solidFill>
                            <a:schemeClr val="accent4"/>
                          </a:solidFill>
                        </a:rPr>
                        <a:t>Membership intended for figure skating benefactors</a:t>
                      </a:r>
                      <a:endParaRPr lang="en-US" sz="1000" dirty="0">
                        <a:solidFill>
                          <a:schemeClr val="accent4"/>
                        </a:solidFill>
                      </a:endParaRPr>
                    </a:p>
                  </a:txBody>
                  <a:tcPr>
                    <a:lnL>
                      <a:noFill/>
                    </a:lnL>
                    <a:lnR>
                      <a:noFill/>
                    </a:lnR>
                    <a:lnT w="28575"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360283">
                <a:tc>
                  <a:txBody>
                    <a:bodyPr/>
                    <a:lstStyle/>
                    <a:p>
                      <a:pPr marL="115888" indent="-115888">
                        <a:lnSpc>
                          <a:spcPct val="90000"/>
                        </a:lnSpc>
                        <a:buFont typeface="Arial"/>
                        <a:buChar char="•"/>
                      </a:pPr>
                      <a:r>
                        <a:rPr lang="en-US" sz="1000" dirty="0" smtClean="0">
                          <a:solidFill>
                            <a:schemeClr val="accent2"/>
                          </a:solidFill>
                        </a:rPr>
                        <a:t>Minimal annual fee</a:t>
                      </a:r>
                      <a:r>
                        <a:rPr lang="en-US" sz="1000" baseline="0" dirty="0" smtClean="0">
                          <a:solidFill>
                            <a:schemeClr val="accent2"/>
                          </a:solidFill>
                        </a:rPr>
                        <a:t>; ~</a:t>
                      </a:r>
                      <a:r>
                        <a:rPr lang="en-US" sz="1000" dirty="0" smtClean="0">
                          <a:solidFill>
                            <a:schemeClr val="accent2"/>
                          </a:solidFill>
                        </a:rPr>
                        <a:t>10%</a:t>
                      </a:r>
                      <a:r>
                        <a:rPr lang="en-US" sz="1000" baseline="0" dirty="0" smtClean="0">
                          <a:solidFill>
                            <a:schemeClr val="accent2"/>
                          </a:solidFill>
                        </a:rPr>
                        <a:t> of full membership cost</a:t>
                      </a:r>
                      <a:endParaRPr lang="en-US" sz="1000" dirty="0">
                        <a:solidFill>
                          <a:schemeClr val="accent2"/>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pPr marL="171450" indent="-171450">
                        <a:lnSpc>
                          <a:spcPct val="90000"/>
                        </a:lnSpc>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indent="-115888">
                        <a:lnSpc>
                          <a:spcPct val="90000"/>
                        </a:lnSpc>
                        <a:buFont typeface="Arial"/>
                        <a:buChar char="•"/>
                      </a:pPr>
                      <a:r>
                        <a:rPr lang="en-US" sz="1000" dirty="0" smtClean="0">
                          <a:solidFill>
                            <a:schemeClr val="accent1"/>
                          </a:solidFill>
                        </a:rPr>
                        <a:t>Standard annual fee; </a:t>
                      </a:r>
                      <a:r>
                        <a:rPr lang="en-US" sz="1000" baseline="0" dirty="0" smtClean="0">
                          <a:solidFill>
                            <a:schemeClr val="accent1"/>
                          </a:solidFill>
                        </a:rPr>
                        <a:t>less for additional family members</a:t>
                      </a:r>
                      <a:endParaRPr lang="en-US" sz="1000" dirty="0">
                        <a:solidFill>
                          <a:schemeClr val="accent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pPr marL="171450" indent="-171450">
                        <a:lnSpc>
                          <a:spcPct val="90000"/>
                        </a:lnSpc>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indent="-115888">
                        <a:lnSpc>
                          <a:spcPct val="90000"/>
                        </a:lnSpc>
                        <a:buFont typeface="Arial"/>
                        <a:buChar char="•"/>
                      </a:pPr>
                      <a:r>
                        <a:rPr lang="en-US" sz="1000" dirty="0" smtClean="0">
                          <a:solidFill>
                            <a:schemeClr val="accent4"/>
                          </a:solidFill>
                        </a:rPr>
                        <a:t>Multi-tiered</a:t>
                      </a:r>
                      <a:r>
                        <a:rPr lang="en-US" sz="1000" baseline="0" dirty="0" smtClean="0">
                          <a:solidFill>
                            <a:schemeClr val="accent4"/>
                          </a:solidFill>
                        </a:rPr>
                        <a:t> annual fee system (up to $10,000)</a:t>
                      </a:r>
                      <a:endParaRPr lang="en-US" sz="1000" dirty="0">
                        <a:solidFill>
                          <a:schemeClr val="accent4"/>
                        </a:solidFill>
                      </a:endParaRPr>
                    </a:p>
                  </a:txBody>
                  <a:tcPr>
                    <a:lnL>
                      <a:noFill/>
                    </a:lnL>
                    <a:lnR>
                      <a:noFill/>
                    </a:lnR>
                    <a:lnT>
                      <a:noFill/>
                    </a:lnT>
                    <a:lnB>
                      <a:noFill/>
                    </a:lnB>
                    <a:lnTlToBr w="12700" cmpd="sng">
                      <a:noFill/>
                      <a:prstDash val="solid"/>
                    </a:lnTlToBr>
                    <a:lnBlToTr w="12700" cmpd="sng">
                      <a:noFill/>
                      <a:prstDash val="solid"/>
                    </a:lnBlToTr>
                  </a:tcPr>
                </a:tc>
              </a:tr>
              <a:tr h="360283">
                <a:tc>
                  <a:txBody>
                    <a:bodyPr/>
                    <a:lstStyle/>
                    <a:p>
                      <a:pPr marL="115888" indent="-115888">
                        <a:lnSpc>
                          <a:spcPct val="90000"/>
                        </a:lnSpc>
                        <a:buFont typeface="Arial"/>
                        <a:buChar char="•"/>
                      </a:pPr>
                      <a:r>
                        <a:rPr lang="en-US" sz="1000" dirty="0" smtClean="0">
                          <a:solidFill>
                            <a:schemeClr val="accent2"/>
                          </a:solidFill>
                        </a:rPr>
                        <a:t>Available</a:t>
                      </a:r>
                      <a:r>
                        <a:rPr lang="en-US" sz="1000" baseline="0" dirty="0" smtClean="0">
                          <a:solidFill>
                            <a:schemeClr val="accent2"/>
                          </a:solidFill>
                        </a:rPr>
                        <a:t> through both rink learn-to-skate programs and local skating </a:t>
                      </a:r>
                      <a:r>
                        <a:rPr lang="en-US" sz="1000" baseline="0" dirty="0" smtClean="0">
                          <a:solidFill>
                            <a:schemeClr val="accent2"/>
                          </a:solidFill>
                        </a:rPr>
                        <a:t>clubs (CCSC offers Basic Skills memberships)</a:t>
                      </a:r>
                      <a:endParaRPr lang="en-US" sz="1000" dirty="0">
                        <a:solidFill>
                          <a:schemeClr val="accent2"/>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pPr marL="171450" indent="-171450">
                        <a:lnSpc>
                          <a:spcPct val="90000"/>
                        </a:lnSpc>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indent="-115888">
                        <a:lnSpc>
                          <a:spcPct val="90000"/>
                        </a:lnSpc>
                        <a:buFont typeface="Arial"/>
                        <a:buChar char="•"/>
                      </a:pPr>
                      <a:r>
                        <a:rPr lang="en-US" sz="1000" dirty="0" smtClean="0">
                          <a:solidFill>
                            <a:schemeClr val="accent1"/>
                          </a:solidFill>
                        </a:rPr>
                        <a:t>Available through </a:t>
                      </a:r>
                      <a:r>
                        <a:rPr lang="en-US" sz="1000" b="0" dirty="0" smtClean="0">
                          <a:solidFill>
                            <a:schemeClr val="accent1"/>
                          </a:solidFill>
                        </a:rPr>
                        <a:t>local skating</a:t>
                      </a:r>
                      <a:r>
                        <a:rPr lang="en-US" sz="1000" b="0" baseline="0" dirty="0" smtClean="0">
                          <a:solidFill>
                            <a:schemeClr val="accent1"/>
                          </a:solidFill>
                        </a:rPr>
                        <a:t> clubs (</a:t>
                      </a:r>
                      <a:r>
                        <a:rPr lang="en-US" sz="1000" b="1" baseline="0" dirty="0" smtClean="0">
                          <a:solidFill>
                            <a:schemeClr val="accent1"/>
                          </a:solidFill>
                        </a:rPr>
                        <a:t>Central Carolina Skating Club</a:t>
                      </a:r>
                      <a:r>
                        <a:rPr lang="en-US" sz="1000" b="0" baseline="0" dirty="0" smtClean="0">
                          <a:solidFill>
                            <a:schemeClr val="accent1"/>
                          </a:solidFill>
                        </a:rPr>
                        <a:t>) </a:t>
                      </a:r>
                      <a:r>
                        <a:rPr lang="en-US" sz="1000" baseline="0" dirty="0" smtClean="0">
                          <a:solidFill>
                            <a:schemeClr val="accent1"/>
                          </a:solidFill>
                        </a:rPr>
                        <a:t>or through US Figure Skating national headquarters</a:t>
                      </a:r>
                      <a:endParaRPr lang="en-US" sz="1000" dirty="0">
                        <a:solidFill>
                          <a:schemeClr val="accent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pPr marL="171450" indent="-171450">
                        <a:lnSpc>
                          <a:spcPct val="90000"/>
                        </a:lnSpc>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indent="-115888">
                        <a:lnSpc>
                          <a:spcPct val="90000"/>
                        </a:lnSpc>
                        <a:buFont typeface="Arial"/>
                        <a:buChar char="•"/>
                      </a:pPr>
                      <a:r>
                        <a:rPr lang="en-US" sz="1000" dirty="0" smtClean="0">
                          <a:solidFill>
                            <a:schemeClr val="accent4"/>
                          </a:solidFill>
                        </a:rPr>
                        <a:t>Available through US Figure Skating national</a:t>
                      </a:r>
                      <a:r>
                        <a:rPr lang="en-US" sz="1000" baseline="0" dirty="0" smtClean="0">
                          <a:solidFill>
                            <a:schemeClr val="accent4"/>
                          </a:solidFill>
                        </a:rPr>
                        <a:t> headquarters</a:t>
                      </a:r>
                      <a:endParaRPr lang="en-US" sz="1000" dirty="0">
                        <a:solidFill>
                          <a:schemeClr val="accent4"/>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31" name="TextBox 30"/>
          <p:cNvSpPr txBox="1"/>
          <p:nvPr/>
        </p:nvSpPr>
        <p:spPr>
          <a:xfrm>
            <a:off x="3297616" y="3406837"/>
            <a:ext cx="2634054" cy="261610"/>
          </a:xfrm>
          <a:prstGeom prst="rect">
            <a:avLst/>
          </a:prstGeom>
          <a:noFill/>
        </p:spPr>
        <p:txBody>
          <a:bodyPr wrap="none" rtlCol="0">
            <a:spAutoFit/>
          </a:bodyPr>
          <a:lstStyle/>
          <a:p>
            <a:r>
              <a:rPr lang="en-US" sz="1100" dirty="0" smtClean="0">
                <a:solidFill>
                  <a:schemeClr val="accent1"/>
                </a:solidFill>
              </a:rPr>
              <a:t>Types of Full Membership Offered by CCSC</a:t>
            </a:r>
            <a:endParaRPr lang="en-US" sz="1100" dirty="0">
              <a:solidFill>
                <a:schemeClr val="accent1"/>
              </a:solidFill>
            </a:endParaRPr>
          </a:p>
        </p:txBody>
      </p:sp>
      <p:sp>
        <p:nvSpPr>
          <p:cNvPr id="32" name="Rectangle 31"/>
          <p:cNvSpPr/>
          <p:nvPr/>
        </p:nvSpPr>
        <p:spPr>
          <a:xfrm>
            <a:off x="2950897" y="3806231"/>
            <a:ext cx="1162375" cy="234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Introductory</a:t>
            </a:r>
            <a:endParaRPr lang="en-US" sz="1000" dirty="0">
              <a:solidFill>
                <a:schemeClr val="bg1"/>
              </a:solidFill>
            </a:endParaRPr>
          </a:p>
        </p:txBody>
      </p:sp>
      <p:sp>
        <p:nvSpPr>
          <p:cNvPr id="33" name="Rectangle 32"/>
          <p:cNvSpPr/>
          <p:nvPr/>
        </p:nvSpPr>
        <p:spPr>
          <a:xfrm>
            <a:off x="2950897" y="4142344"/>
            <a:ext cx="1162375" cy="234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Collegiate</a:t>
            </a:r>
            <a:endParaRPr lang="en-US" sz="1000" dirty="0">
              <a:solidFill>
                <a:schemeClr val="bg1"/>
              </a:solidFill>
            </a:endParaRPr>
          </a:p>
        </p:txBody>
      </p:sp>
      <p:sp>
        <p:nvSpPr>
          <p:cNvPr id="34" name="Rectangle 33"/>
          <p:cNvSpPr/>
          <p:nvPr/>
        </p:nvSpPr>
        <p:spPr>
          <a:xfrm>
            <a:off x="2950897" y="5989587"/>
            <a:ext cx="1162375" cy="234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Family</a:t>
            </a:r>
            <a:endParaRPr lang="en-US" sz="1000" dirty="0">
              <a:solidFill>
                <a:schemeClr val="bg1"/>
              </a:solidFill>
            </a:endParaRPr>
          </a:p>
        </p:txBody>
      </p:sp>
      <p:sp>
        <p:nvSpPr>
          <p:cNvPr id="35" name="Rectangle 34"/>
          <p:cNvSpPr/>
          <p:nvPr/>
        </p:nvSpPr>
        <p:spPr>
          <a:xfrm>
            <a:off x="2950897" y="4985154"/>
            <a:ext cx="1162375" cy="234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Junior with Parent</a:t>
            </a:r>
            <a:endParaRPr lang="en-US" sz="1000" dirty="0">
              <a:solidFill>
                <a:schemeClr val="bg1"/>
              </a:solidFill>
            </a:endParaRPr>
          </a:p>
        </p:txBody>
      </p:sp>
      <p:sp>
        <p:nvSpPr>
          <p:cNvPr id="36" name="Rectangle 35"/>
          <p:cNvSpPr/>
          <p:nvPr/>
        </p:nvSpPr>
        <p:spPr>
          <a:xfrm>
            <a:off x="2950897" y="5323538"/>
            <a:ext cx="1162375" cy="234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Senior</a:t>
            </a:r>
            <a:endParaRPr lang="en-US" sz="1000" dirty="0">
              <a:solidFill>
                <a:schemeClr val="bg1"/>
              </a:solidFill>
            </a:endParaRPr>
          </a:p>
        </p:txBody>
      </p:sp>
      <p:sp>
        <p:nvSpPr>
          <p:cNvPr id="37" name="Rectangle 36"/>
          <p:cNvSpPr/>
          <p:nvPr/>
        </p:nvSpPr>
        <p:spPr>
          <a:xfrm>
            <a:off x="2950897" y="5652118"/>
            <a:ext cx="1162375" cy="234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Senior Couple</a:t>
            </a:r>
            <a:endParaRPr lang="en-US" sz="1000" dirty="0">
              <a:solidFill>
                <a:schemeClr val="bg1"/>
              </a:solidFill>
            </a:endParaRPr>
          </a:p>
        </p:txBody>
      </p:sp>
      <p:graphicFrame>
        <p:nvGraphicFramePr>
          <p:cNvPr id="38" name="Table 37"/>
          <p:cNvGraphicFramePr>
            <a:graphicFrameLocks noGrp="1"/>
          </p:cNvGraphicFramePr>
          <p:nvPr>
            <p:extLst>
              <p:ext uri="{D42A27DB-BD31-4B8C-83A1-F6EECF244321}">
                <p14:modId xmlns:p14="http://schemas.microsoft.com/office/powerpoint/2010/main" val="3852357320"/>
              </p:ext>
            </p:extLst>
          </p:nvPr>
        </p:nvGraphicFramePr>
        <p:xfrm>
          <a:off x="4179389" y="3797068"/>
          <a:ext cx="2578978" cy="2540365"/>
        </p:xfrm>
        <a:graphic>
          <a:graphicData uri="http://schemas.openxmlformats.org/drawingml/2006/table">
            <a:tbl>
              <a:tblPr firstRow="1" bandRow="1">
                <a:tableStyleId>{2D5ABB26-0587-4C30-8999-92F81FD0307C}</a:tableStyleId>
              </a:tblPr>
              <a:tblGrid>
                <a:gridCol w="2578978"/>
              </a:tblGrid>
              <a:tr h="306975">
                <a:tc>
                  <a:txBody>
                    <a:bodyPr/>
                    <a:lstStyle/>
                    <a:p>
                      <a:r>
                        <a:rPr lang="en-US" sz="1000" dirty="0" smtClean="0"/>
                        <a:t>First year of full USFS </a:t>
                      </a:r>
                      <a:r>
                        <a:rPr lang="en-US" sz="1000" dirty="0" smtClean="0"/>
                        <a:t>membership*</a:t>
                      </a:r>
                      <a:endParaRPr lang="en-US" sz="1000" dirty="0"/>
                    </a:p>
                  </a:txBody>
                  <a:tcPr/>
                </a:tc>
              </a:tr>
              <a:tr h="317335">
                <a:tc>
                  <a:txBody>
                    <a:bodyPr/>
                    <a:lstStyle/>
                    <a:p>
                      <a:r>
                        <a:rPr lang="en-US" sz="1000" dirty="0" smtClean="0"/>
                        <a:t>Four-year membership for college students</a:t>
                      </a:r>
                      <a:endParaRPr lang="en-US" sz="1000" dirty="0"/>
                    </a:p>
                  </a:txBody>
                  <a:tcPr/>
                </a:tc>
              </a:tr>
              <a:tr h="541713">
                <a:tc>
                  <a:txBody>
                    <a:bodyPr/>
                    <a:lstStyle/>
                    <a:p>
                      <a:pPr>
                        <a:lnSpc>
                          <a:spcPct val="90000"/>
                        </a:lnSpc>
                      </a:pPr>
                      <a:r>
                        <a:rPr lang="en-US" sz="1000" dirty="0" smtClean="0"/>
                        <a:t>Secondary affiliation</a:t>
                      </a:r>
                      <a:r>
                        <a:rPr lang="en-US" sz="1000" baseline="0" dirty="0" smtClean="0"/>
                        <a:t> for skaters who want to join more than one skating club</a:t>
                      </a:r>
                      <a:endParaRPr lang="en-US" sz="1000" dirty="0"/>
                    </a:p>
                  </a:txBody>
                  <a:tcPr/>
                </a:tc>
              </a:tr>
              <a:tr h="328580">
                <a:tc>
                  <a:txBody>
                    <a:bodyPr/>
                    <a:lstStyle/>
                    <a:p>
                      <a:r>
                        <a:rPr lang="en-US" sz="1000" dirty="0" smtClean="0"/>
                        <a:t>One minor </a:t>
                      </a:r>
                      <a:r>
                        <a:rPr lang="en-US" sz="1000" baseline="0" dirty="0" smtClean="0"/>
                        <a:t>and one parent</a:t>
                      </a:r>
                      <a:endParaRPr lang="en-US" sz="1000" dirty="0"/>
                    </a:p>
                  </a:txBody>
                  <a:tcPr/>
                </a:tc>
              </a:tr>
              <a:tr h="364103">
                <a:tc>
                  <a:txBody>
                    <a:bodyPr/>
                    <a:lstStyle/>
                    <a:p>
                      <a:r>
                        <a:rPr lang="en-US" sz="1000" dirty="0" smtClean="0"/>
                        <a:t>One adult (18 years</a:t>
                      </a:r>
                      <a:r>
                        <a:rPr lang="en-US" sz="1000" baseline="0" dirty="0" smtClean="0"/>
                        <a:t> of age or older)</a:t>
                      </a:r>
                      <a:endParaRPr lang="en-US" sz="1000" dirty="0"/>
                    </a:p>
                  </a:txBody>
                  <a:tcPr/>
                </a:tc>
              </a:tr>
              <a:tr h="310819">
                <a:tc>
                  <a:txBody>
                    <a:bodyPr/>
                    <a:lstStyle/>
                    <a:p>
                      <a:r>
                        <a:rPr lang="en-US" sz="1000" dirty="0" smtClean="0"/>
                        <a:t>Two</a:t>
                      </a:r>
                      <a:r>
                        <a:rPr lang="en-US" sz="1000" baseline="0" dirty="0" smtClean="0"/>
                        <a:t> adults</a:t>
                      </a:r>
                      <a:endParaRPr lang="en-US" sz="1000" dirty="0"/>
                    </a:p>
                  </a:txBody>
                  <a:tcPr/>
                </a:tc>
              </a:tr>
              <a:tr h="370840">
                <a:tc>
                  <a:txBody>
                    <a:bodyPr/>
                    <a:lstStyle/>
                    <a:p>
                      <a:r>
                        <a:rPr lang="en-US" sz="1000" dirty="0" smtClean="0"/>
                        <a:t>Nuclear family, i.e., parents and children</a:t>
                      </a:r>
                      <a:endParaRPr lang="en-US" sz="1000" dirty="0"/>
                    </a:p>
                  </a:txBody>
                  <a:tcPr/>
                </a:tc>
              </a:tr>
            </a:tbl>
          </a:graphicData>
        </a:graphic>
      </p:graphicFrame>
      <p:cxnSp>
        <p:nvCxnSpPr>
          <p:cNvPr id="40" name="Straight Connector 39"/>
          <p:cNvCxnSpPr/>
          <p:nvPr/>
        </p:nvCxnSpPr>
        <p:spPr>
          <a:xfrm flipV="1">
            <a:off x="1092351" y="4847654"/>
            <a:ext cx="6930007" cy="8880"/>
          </a:xfrm>
          <a:prstGeom prst="line">
            <a:avLst/>
          </a:prstGeom>
          <a:ln w="12700" cmpd="sng">
            <a:prstDash val="dot"/>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flipV="1">
            <a:off x="7486609" y="4545714"/>
            <a:ext cx="0" cy="213133"/>
          </a:xfrm>
          <a:prstGeom prst="straightConnector1">
            <a:avLst/>
          </a:prstGeom>
          <a:ln w="9525" cmpd="sng">
            <a:headEnd type="none"/>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7488034" y="4931760"/>
            <a:ext cx="0" cy="192712"/>
          </a:xfrm>
          <a:prstGeom prst="straightConnector1">
            <a:avLst/>
          </a:prstGeom>
          <a:ln w="9525" cmpd="sng">
            <a:headEnd type="none"/>
            <a:tailEnd type="arrow"/>
          </a:ln>
        </p:spPr>
        <p:style>
          <a:lnRef idx="2">
            <a:schemeClr val="accent1"/>
          </a:lnRef>
          <a:fillRef idx="0">
            <a:schemeClr val="accent1"/>
          </a:fillRef>
          <a:effectRef idx="1">
            <a:schemeClr val="accent1"/>
          </a:effectRef>
          <a:fontRef idx="minor">
            <a:schemeClr val="tx1"/>
          </a:fontRef>
        </p:style>
      </p:cxnSp>
      <p:sp>
        <p:nvSpPr>
          <p:cNvPr id="55" name="Rectangle 54"/>
          <p:cNvSpPr/>
          <p:nvPr/>
        </p:nvSpPr>
        <p:spPr>
          <a:xfrm>
            <a:off x="2961201" y="4481245"/>
            <a:ext cx="1162375" cy="234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Associate</a:t>
            </a:r>
            <a:endParaRPr lang="en-US" sz="1000" dirty="0">
              <a:solidFill>
                <a:schemeClr val="bg1"/>
              </a:solidFill>
            </a:endParaRPr>
          </a:p>
        </p:txBody>
      </p:sp>
      <p:sp>
        <p:nvSpPr>
          <p:cNvPr id="57" name="TextBox 56"/>
          <p:cNvSpPr txBox="1"/>
          <p:nvPr/>
        </p:nvSpPr>
        <p:spPr>
          <a:xfrm>
            <a:off x="1340281" y="4299493"/>
            <a:ext cx="1147803" cy="246221"/>
          </a:xfrm>
          <a:prstGeom prst="rect">
            <a:avLst/>
          </a:prstGeom>
          <a:noFill/>
        </p:spPr>
        <p:txBody>
          <a:bodyPr wrap="square" rtlCol="0">
            <a:spAutoFit/>
          </a:bodyPr>
          <a:lstStyle/>
          <a:p>
            <a:pPr algn="ctr"/>
            <a:r>
              <a:rPr lang="en-US" sz="1000" i="1" dirty="0" smtClean="0">
                <a:solidFill>
                  <a:schemeClr val="accent1"/>
                </a:solidFill>
                <a:latin typeface="Times New Roman"/>
                <a:cs typeface="Times New Roman"/>
              </a:rPr>
              <a:t>One skater</a:t>
            </a:r>
            <a:endParaRPr lang="en-US" sz="1000" i="1" dirty="0">
              <a:solidFill>
                <a:schemeClr val="accent1"/>
              </a:solidFill>
              <a:latin typeface="Times New Roman"/>
              <a:cs typeface="Times New Roman"/>
            </a:endParaRPr>
          </a:p>
        </p:txBody>
      </p:sp>
      <p:sp>
        <p:nvSpPr>
          <p:cNvPr id="58" name="TextBox 57"/>
          <p:cNvSpPr txBox="1"/>
          <p:nvPr/>
        </p:nvSpPr>
        <p:spPr>
          <a:xfrm>
            <a:off x="1278523" y="5178733"/>
            <a:ext cx="1275509" cy="246221"/>
          </a:xfrm>
          <a:prstGeom prst="rect">
            <a:avLst/>
          </a:prstGeom>
          <a:noFill/>
        </p:spPr>
        <p:txBody>
          <a:bodyPr wrap="none" rtlCol="0">
            <a:spAutoFit/>
          </a:bodyPr>
          <a:lstStyle/>
          <a:p>
            <a:r>
              <a:rPr lang="en-US" sz="1000" i="1" dirty="0" smtClean="0">
                <a:solidFill>
                  <a:srgbClr val="4F81BD"/>
                </a:solidFill>
                <a:latin typeface="Times New Roman"/>
                <a:cs typeface="Times New Roman"/>
              </a:rPr>
              <a:t>One or more skaters</a:t>
            </a:r>
            <a:endParaRPr lang="en-US" sz="1000" i="1" dirty="0">
              <a:solidFill>
                <a:srgbClr val="4F81BD"/>
              </a:solidFill>
              <a:latin typeface="Times New Roman"/>
              <a:cs typeface="Times New Roman"/>
            </a:endParaRPr>
          </a:p>
        </p:txBody>
      </p:sp>
      <p:cxnSp>
        <p:nvCxnSpPr>
          <p:cNvPr id="59" name="Straight Arrow Connector 58"/>
          <p:cNvCxnSpPr/>
          <p:nvPr/>
        </p:nvCxnSpPr>
        <p:spPr>
          <a:xfrm flipV="1">
            <a:off x="1919707" y="4584963"/>
            <a:ext cx="0" cy="213133"/>
          </a:xfrm>
          <a:prstGeom prst="straightConnector1">
            <a:avLst/>
          </a:prstGeom>
          <a:ln w="9525" cmpd="sng">
            <a:headEnd type="none"/>
            <a:tailEnd type="arrow"/>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p:nvPr/>
        </p:nvCxnSpPr>
        <p:spPr>
          <a:xfrm>
            <a:off x="1921132" y="4971009"/>
            <a:ext cx="0" cy="192712"/>
          </a:xfrm>
          <a:prstGeom prst="straightConnector1">
            <a:avLst/>
          </a:prstGeom>
          <a:ln w="9525" cmpd="sng">
            <a:headEnd type="none"/>
            <a:tailEnd type="arrow"/>
          </a:ln>
        </p:spPr>
        <p:style>
          <a:lnRef idx="2">
            <a:schemeClr val="accent1"/>
          </a:lnRef>
          <a:fillRef idx="0">
            <a:schemeClr val="accent1"/>
          </a:fillRef>
          <a:effectRef idx="1">
            <a:schemeClr val="accent1"/>
          </a:effectRef>
          <a:fontRef idx="minor">
            <a:schemeClr val="tx1"/>
          </a:fontRef>
        </p:style>
      </p:cxnSp>
      <p:pic>
        <p:nvPicPr>
          <p:cNvPr id="30" name="Picture 29"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2503" y="375509"/>
            <a:ext cx="665582" cy="687192"/>
          </a:xfrm>
          <a:prstGeom prst="rect">
            <a:avLst/>
          </a:prstGeom>
        </p:spPr>
      </p:pic>
      <p:sp>
        <p:nvSpPr>
          <p:cNvPr id="2" name="Slide Number Placeholder 1"/>
          <p:cNvSpPr>
            <a:spLocks noGrp="1"/>
          </p:cNvSpPr>
          <p:nvPr>
            <p:ph type="sldNum" sz="quarter" idx="12"/>
          </p:nvPr>
        </p:nvSpPr>
        <p:spPr/>
        <p:txBody>
          <a:bodyPr/>
          <a:lstStyle/>
          <a:p>
            <a:fld id="{62DA433A-DE97-8744-A6B7-531DE7DABEF1}" type="slidenum">
              <a:rPr lang="en-US" smtClean="0"/>
              <a:t>4</a:t>
            </a:fld>
            <a:endParaRPr lang="en-US" dirty="0"/>
          </a:p>
        </p:txBody>
      </p:sp>
      <p:sp>
        <p:nvSpPr>
          <p:cNvPr id="3" name="Date Placeholder 2"/>
          <p:cNvSpPr>
            <a:spLocks noGrp="1"/>
          </p:cNvSpPr>
          <p:nvPr>
            <p:ph type="dt" sz="half" idx="10"/>
          </p:nvPr>
        </p:nvSpPr>
        <p:spPr/>
        <p:txBody>
          <a:bodyPr/>
          <a:lstStyle/>
          <a:p>
            <a:fld id="{B42794D4-D414-EE48-BE4F-90419AC7698F}" type="datetime1">
              <a:rPr lang="en-US" smtClean="0"/>
              <a:t>1/14/14</a:t>
            </a:fld>
            <a:endParaRPr lang="en-US" dirty="0"/>
          </a:p>
        </p:txBody>
      </p:sp>
      <p:sp>
        <p:nvSpPr>
          <p:cNvPr id="8" name="TextBox 7"/>
          <p:cNvSpPr txBox="1"/>
          <p:nvPr/>
        </p:nvSpPr>
        <p:spPr>
          <a:xfrm>
            <a:off x="2774300" y="6431175"/>
            <a:ext cx="3740377" cy="215444"/>
          </a:xfrm>
          <a:prstGeom prst="rect">
            <a:avLst/>
          </a:prstGeom>
          <a:noFill/>
        </p:spPr>
        <p:txBody>
          <a:bodyPr wrap="none" rtlCol="0">
            <a:spAutoFit/>
          </a:bodyPr>
          <a:lstStyle/>
          <a:p>
            <a:r>
              <a:rPr lang="en-US" sz="800" dirty="0" smtClean="0"/>
              <a:t>*Introductory membership is an initial, one-time membership option after Basic Skills</a:t>
            </a:r>
            <a:endParaRPr lang="en-US" sz="800" dirty="0"/>
          </a:p>
        </p:txBody>
      </p:sp>
    </p:spTree>
    <p:extLst>
      <p:ext uri="{BB962C8B-B14F-4D97-AF65-F5344CB8AC3E}">
        <p14:creationId xmlns:p14="http://schemas.microsoft.com/office/powerpoint/2010/main" val="26145989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978562" y="4458028"/>
            <a:ext cx="7311674" cy="119887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3270525" y="1600596"/>
            <a:ext cx="2661655" cy="295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Full</a:t>
            </a:r>
            <a:endParaRPr lang="en-US" sz="1200" dirty="0">
              <a:solidFill>
                <a:schemeClr val="bg1"/>
              </a:solidFill>
            </a:endParaRPr>
          </a:p>
        </p:txBody>
      </p:sp>
      <p:sp>
        <p:nvSpPr>
          <p:cNvPr id="5" name="Rectangle 4"/>
          <p:cNvSpPr/>
          <p:nvPr/>
        </p:nvSpPr>
        <p:spPr>
          <a:xfrm>
            <a:off x="426209" y="1600596"/>
            <a:ext cx="2661655" cy="2957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smtClean="0">
                <a:solidFill>
                  <a:schemeClr val="bg1"/>
                </a:solidFill>
              </a:rPr>
              <a:t>Basic Skills</a:t>
            </a:r>
            <a:endParaRPr lang="en-US" sz="1200" dirty="0">
              <a:solidFill>
                <a:schemeClr val="bg1"/>
              </a:solidFill>
            </a:endParaRPr>
          </a:p>
        </p:txBody>
      </p:sp>
      <p:sp>
        <p:nvSpPr>
          <p:cNvPr id="6" name="TextBox 5"/>
          <p:cNvSpPr txBox="1"/>
          <p:nvPr/>
        </p:nvSpPr>
        <p:spPr>
          <a:xfrm>
            <a:off x="1743862" y="527942"/>
            <a:ext cx="5456792" cy="523220"/>
          </a:xfrm>
          <a:prstGeom prst="rect">
            <a:avLst/>
          </a:prstGeom>
          <a:noFill/>
        </p:spPr>
        <p:txBody>
          <a:bodyPr wrap="none" rtlCol="0">
            <a:spAutoFit/>
          </a:bodyPr>
          <a:lstStyle/>
          <a:p>
            <a:r>
              <a:rPr lang="en-US" sz="2800" b="1" dirty="0" smtClean="0"/>
              <a:t>Member Benefits Provided by USFS</a:t>
            </a:r>
            <a:endParaRPr lang="en-US" sz="2800" b="1" dirty="0"/>
          </a:p>
        </p:txBody>
      </p:sp>
      <p:sp>
        <p:nvSpPr>
          <p:cNvPr id="7" name="Rectangle 6"/>
          <p:cNvSpPr/>
          <p:nvPr/>
        </p:nvSpPr>
        <p:spPr>
          <a:xfrm>
            <a:off x="6097445" y="1600599"/>
            <a:ext cx="2661655" cy="2957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bg1"/>
                </a:solidFill>
              </a:rPr>
              <a:t>Friends of Figure Skating</a:t>
            </a:r>
            <a:endParaRPr lang="en-US" sz="1200" dirty="0">
              <a:solidFill>
                <a:schemeClr val="bg1"/>
              </a:solidFill>
            </a:endParaRPr>
          </a:p>
        </p:txBody>
      </p:sp>
      <p:pic>
        <p:nvPicPr>
          <p:cNvPr id="11" name="Picture 10"/>
          <p:cNvPicPr>
            <a:picLocks noChangeAspect="1"/>
          </p:cNvPicPr>
          <p:nvPr/>
        </p:nvPicPr>
        <p:blipFill>
          <a:blip r:embed="rId2"/>
          <a:stretch>
            <a:fillRect/>
          </a:stretch>
        </p:blipFill>
        <p:spPr>
          <a:xfrm>
            <a:off x="978562" y="501849"/>
            <a:ext cx="534941" cy="561127"/>
          </a:xfrm>
          <a:prstGeom prst="rect">
            <a:avLst/>
          </a:prstGeom>
        </p:spPr>
      </p:pic>
      <p:sp>
        <p:nvSpPr>
          <p:cNvPr id="20" name="Rectangle 19"/>
          <p:cNvSpPr/>
          <p:nvPr/>
        </p:nvSpPr>
        <p:spPr>
          <a:xfrm>
            <a:off x="428036" y="2025198"/>
            <a:ext cx="2659827" cy="2184180"/>
          </a:xfrm>
          <a:prstGeom prst="rect">
            <a:avLst/>
          </a:prstGeom>
          <a:solidFill>
            <a:schemeClr val="bg1">
              <a:lumMod val="95000"/>
            </a:schemeClr>
          </a:solidFill>
        </p:spPr>
        <p:style>
          <a:lnRef idx="2">
            <a:schemeClr val="accent2"/>
          </a:lnRef>
          <a:fillRef idx="1">
            <a:schemeClr val="lt1"/>
          </a:fillRef>
          <a:effectRef idx="0">
            <a:schemeClr val="accent2"/>
          </a:effectRef>
          <a:fontRef idx="minor">
            <a:schemeClr val="dk1"/>
          </a:fontRef>
        </p:style>
        <p:txBody>
          <a:bodyPr rtlCol="0" anchor="t"/>
          <a:lstStyle/>
          <a:p>
            <a:pPr marL="112713" indent="-112713">
              <a:buFont typeface="Arial"/>
              <a:buChar char="•"/>
            </a:pPr>
            <a:endParaRPr lang="en-US" sz="1000" dirty="0">
              <a:solidFill>
                <a:schemeClr val="accent2"/>
              </a:solidFill>
            </a:endParaRPr>
          </a:p>
        </p:txBody>
      </p:sp>
      <p:sp>
        <p:nvSpPr>
          <p:cNvPr id="23" name="Rectangle 22"/>
          <p:cNvSpPr/>
          <p:nvPr/>
        </p:nvSpPr>
        <p:spPr>
          <a:xfrm>
            <a:off x="3270525" y="2025198"/>
            <a:ext cx="2659827" cy="2184180"/>
          </a:xfrm>
          <a:prstGeom prst="rect">
            <a:avLst/>
          </a:prstGeom>
          <a:solidFill>
            <a:schemeClr val="bg1">
              <a:lumMod val="95000"/>
            </a:schemeClr>
          </a:solidFill>
        </p:spPr>
        <p:style>
          <a:lnRef idx="2">
            <a:schemeClr val="accent1"/>
          </a:lnRef>
          <a:fillRef idx="1">
            <a:schemeClr val="lt1"/>
          </a:fillRef>
          <a:effectRef idx="0">
            <a:schemeClr val="accent1"/>
          </a:effectRef>
          <a:fontRef idx="minor">
            <a:schemeClr val="dk1"/>
          </a:fontRef>
        </p:style>
        <p:txBody>
          <a:bodyPr rtlCol="0" anchor="t"/>
          <a:lstStyle/>
          <a:p>
            <a:pPr marL="171450" indent="-171450">
              <a:buFont typeface="Arial"/>
              <a:buChar char="•"/>
            </a:pPr>
            <a:endParaRPr lang="en-US" sz="1000" dirty="0">
              <a:solidFill>
                <a:schemeClr val="accent1"/>
              </a:solidFill>
            </a:endParaRPr>
          </a:p>
        </p:txBody>
      </p:sp>
      <p:sp>
        <p:nvSpPr>
          <p:cNvPr id="24" name="Rectangle 23"/>
          <p:cNvSpPr/>
          <p:nvPr/>
        </p:nvSpPr>
        <p:spPr>
          <a:xfrm>
            <a:off x="6098522" y="2025198"/>
            <a:ext cx="2659827" cy="2184180"/>
          </a:xfrm>
          <a:prstGeom prst="rect">
            <a:avLst/>
          </a:prstGeom>
          <a:solidFill>
            <a:schemeClr val="bg1">
              <a:lumMod val="95000"/>
            </a:schemeClr>
          </a:solidFill>
        </p:spPr>
        <p:style>
          <a:lnRef idx="2">
            <a:schemeClr val="accent4"/>
          </a:lnRef>
          <a:fillRef idx="1">
            <a:schemeClr val="lt1"/>
          </a:fillRef>
          <a:effectRef idx="0">
            <a:schemeClr val="accent4"/>
          </a:effectRef>
          <a:fontRef idx="minor">
            <a:schemeClr val="dk1"/>
          </a:fontRef>
        </p:style>
        <p:txBody>
          <a:bodyPr rtlCol="0" anchor="t"/>
          <a:lstStyle/>
          <a:p>
            <a:pPr marL="112713" indent="-112713">
              <a:buFont typeface="Arial"/>
              <a:buChar char="•"/>
            </a:pPr>
            <a:endParaRPr lang="en-US" sz="1000" dirty="0">
              <a:solidFill>
                <a:schemeClr val="accent4"/>
              </a:solidFill>
            </a:endParaRPr>
          </a:p>
        </p:txBody>
      </p:sp>
      <p:graphicFrame>
        <p:nvGraphicFramePr>
          <p:cNvPr id="29" name="Table 28"/>
          <p:cNvGraphicFramePr>
            <a:graphicFrameLocks noGrp="1"/>
          </p:cNvGraphicFramePr>
          <p:nvPr>
            <p:extLst>
              <p:ext uri="{D42A27DB-BD31-4B8C-83A1-F6EECF244321}">
                <p14:modId xmlns:p14="http://schemas.microsoft.com/office/powerpoint/2010/main" val="2234830543"/>
              </p:ext>
            </p:extLst>
          </p:nvPr>
        </p:nvGraphicFramePr>
        <p:xfrm>
          <a:off x="423826" y="2084304"/>
          <a:ext cx="8297503" cy="2125074"/>
        </p:xfrm>
        <a:graphic>
          <a:graphicData uri="http://schemas.openxmlformats.org/drawingml/2006/table">
            <a:tbl>
              <a:tblPr firstRow="1" bandRow="1">
                <a:tableStyleId>{2D5ABB26-0587-4C30-8999-92F81FD0307C}</a:tableStyleId>
              </a:tblPr>
              <a:tblGrid>
                <a:gridCol w="2650915"/>
                <a:gridCol w="208280"/>
                <a:gridCol w="2627375"/>
                <a:gridCol w="208280"/>
                <a:gridCol w="2602653"/>
              </a:tblGrid>
              <a:tr h="2125074">
                <a:tc>
                  <a:txBody>
                    <a:bodyPr/>
                    <a:lstStyle/>
                    <a:p>
                      <a:pPr marL="115888" marR="0" indent="-115888" algn="l" defTabSz="457200" rtl="0" eaLnBrk="1" fontAlgn="auto" latinLnBrk="0" hangingPunct="1">
                        <a:lnSpc>
                          <a:spcPct val="90000"/>
                        </a:lnSpc>
                        <a:spcBef>
                          <a:spcPts val="600"/>
                        </a:spcBef>
                        <a:spcAft>
                          <a:spcPts val="0"/>
                        </a:spcAft>
                        <a:buClrTx/>
                        <a:buSzTx/>
                        <a:buFont typeface="Arial"/>
                        <a:buChar char="•"/>
                        <a:tabLst/>
                        <a:defRPr/>
                      </a:pPr>
                      <a:r>
                        <a:rPr lang="en-US" sz="1000" baseline="0" dirty="0" smtClean="0">
                          <a:solidFill>
                            <a:schemeClr val="accent2"/>
                          </a:solidFill>
                        </a:rPr>
                        <a:t>Basic skills edition of SKATING </a:t>
                      </a:r>
                      <a:r>
                        <a:rPr lang="en-US" sz="1000" baseline="0" dirty="0" smtClean="0">
                          <a:solidFill>
                            <a:schemeClr val="accent2"/>
                          </a:solidFill>
                        </a:rPr>
                        <a:t>magazine (issued 1x/year)</a:t>
                      </a:r>
                      <a:endParaRPr lang="en-US" sz="1000" dirty="0" smtClean="0">
                        <a:solidFill>
                          <a:schemeClr val="accent2"/>
                        </a:solidFill>
                      </a:endParaRPr>
                    </a:p>
                    <a:p>
                      <a:pPr marL="115888" indent="-115888">
                        <a:lnSpc>
                          <a:spcPct val="90000"/>
                        </a:lnSpc>
                        <a:spcBef>
                          <a:spcPts val="600"/>
                        </a:spcBef>
                        <a:buFont typeface="Arial"/>
                        <a:buChar char="•"/>
                      </a:pPr>
                      <a:r>
                        <a:rPr lang="en-US" sz="1000" dirty="0" smtClean="0">
                          <a:solidFill>
                            <a:schemeClr val="accent2"/>
                          </a:solidFill>
                        </a:rPr>
                        <a:t>Official membership</a:t>
                      </a:r>
                      <a:r>
                        <a:rPr lang="en-US" sz="1000" baseline="0" dirty="0" smtClean="0">
                          <a:solidFill>
                            <a:schemeClr val="accent2"/>
                          </a:solidFill>
                        </a:rPr>
                        <a:t> card</a:t>
                      </a:r>
                    </a:p>
                    <a:p>
                      <a:pPr marL="115888" marR="0" indent="-115888" algn="l" defTabSz="457200" rtl="0" eaLnBrk="1" fontAlgn="auto" latinLnBrk="0" hangingPunct="1">
                        <a:lnSpc>
                          <a:spcPct val="90000"/>
                        </a:lnSpc>
                        <a:spcBef>
                          <a:spcPts val="600"/>
                        </a:spcBef>
                        <a:spcAft>
                          <a:spcPts val="0"/>
                        </a:spcAft>
                        <a:buClrTx/>
                        <a:buSzTx/>
                        <a:buFont typeface="Arial"/>
                        <a:buChar char="•"/>
                        <a:tabLst/>
                        <a:defRPr/>
                      </a:pPr>
                      <a:r>
                        <a:rPr lang="en-US" sz="1000" dirty="0" smtClean="0">
                          <a:solidFill>
                            <a:schemeClr val="accent2"/>
                          </a:solidFill>
                        </a:rPr>
                        <a:t>Supplemental sports</a:t>
                      </a:r>
                      <a:r>
                        <a:rPr lang="en-US" sz="1000" baseline="0" dirty="0" smtClean="0">
                          <a:solidFill>
                            <a:schemeClr val="accent2"/>
                          </a:solidFill>
                        </a:rPr>
                        <a:t> accident insurance coverage</a:t>
                      </a:r>
                    </a:p>
                    <a:p>
                      <a:pPr marL="115888" indent="-115888">
                        <a:lnSpc>
                          <a:spcPct val="90000"/>
                        </a:lnSpc>
                        <a:spcBef>
                          <a:spcPts val="600"/>
                        </a:spcBef>
                        <a:buFont typeface="Arial"/>
                        <a:buChar char="•"/>
                      </a:pPr>
                      <a:r>
                        <a:rPr lang="en-US" sz="1000" baseline="0" dirty="0" smtClean="0">
                          <a:solidFill>
                            <a:schemeClr val="accent2"/>
                          </a:solidFill>
                        </a:rPr>
                        <a:t>Brightly colored record book with stickers to track progress</a:t>
                      </a:r>
                    </a:p>
                    <a:p>
                      <a:pPr marL="115888" indent="-115888">
                        <a:lnSpc>
                          <a:spcPct val="90000"/>
                        </a:lnSpc>
                        <a:spcBef>
                          <a:spcPts val="600"/>
                        </a:spcBef>
                        <a:buFont typeface="Arial"/>
                        <a:buChar char="•"/>
                      </a:pPr>
                      <a:r>
                        <a:rPr lang="en-US" sz="1000" baseline="0" dirty="0" smtClean="0">
                          <a:solidFill>
                            <a:schemeClr val="accent2"/>
                          </a:solidFill>
                        </a:rPr>
                        <a:t>Membership year patch</a:t>
                      </a:r>
                      <a:endParaRPr lang="en-US" sz="1000" dirty="0" smtClean="0">
                        <a:solidFill>
                          <a:schemeClr val="accent2"/>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pPr marL="171450" indent="-171450">
                        <a:lnSpc>
                          <a:spcPct val="90000"/>
                        </a:lnSpc>
                        <a:spcBef>
                          <a:spcPts val="600"/>
                        </a:spcBef>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marR="0" indent="-115888" algn="l" defTabSz="457200" rtl="0" eaLnBrk="1" fontAlgn="auto" latinLnBrk="0" hangingPunct="1">
                        <a:lnSpc>
                          <a:spcPct val="90000"/>
                        </a:lnSpc>
                        <a:spcBef>
                          <a:spcPts val="600"/>
                        </a:spcBef>
                        <a:spcAft>
                          <a:spcPts val="0"/>
                        </a:spcAft>
                        <a:buClrTx/>
                        <a:buSzTx/>
                        <a:buFont typeface="Arial"/>
                        <a:buChar char="•"/>
                        <a:tabLst/>
                        <a:defRPr/>
                      </a:pPr>
                      <a:r>
                        <a:rPr lang="en-US" sz="1000" baseline="0" dirty="0" smtClean="0">
                          <a:solidFill>
                            <a:schemeClr val="accent1"/>
                          </a:solidFill>
                        </a:rPr>
                        <a:t>Subscription to SKATING </a:t>
                      </a:r>
                      <a:r>
                        <a:rPr lang="en-US" sz="1000" baseline="0" dirty="0" smtClean="0">
                          <a:solidFill>
                            <a:schemeClr val="accent1"/>
                          </a:solidFill>
                        </a:rPr>
                        <a:t>magazine (issued 10x/year)</a:t>
                      </a:r>
                      <a:endParaRPr lang="en-US" sz="1000" dirty="0" smtClean="0">
                        <a:solidFill>
                          <a:schemeClr val="accent1"/>
                        </a:solidFill>
                      </a:endParaRPr>
                    </a:p>
                    <a:p>
                      <a:pPr marL="115888" marR="0" indent="-115888" algn="l" defTabSz="457200" rtl="0" eaLnBrk="1" fontAlgn="auto" latinLnBrk="0" hangingPunct="1">
                        <a:lnSpc>
                          <a:spcPct val="90000"/>
                        </a:lnSpc>
                        <a:spcBef>
                          <a:spcPts val="600"/>
                        </a:spcBef>
                        <a:spcAft>
                          <a:spcPts val="0"/>
                        </a:spcAft>
                        <a:buClrTx/>
                        <a:buSzTx/>
                        <a:buFont typeface="Arial"/>
                        <a:buChar char="•"/>
                        <a:tabLst/>
                        <a:defRPr/>
                      </a:pPr>
                      <a:r>
                        <a:rPr lang="en-US" sz="1000" baseline="0" dirty="0" smtClean="0">
                          <a:solidFill>
                            <a:schemeClr val="accent1"/>
                          </a:solidFill>
                        </a:rPr>
                        <a:t>Official USFSA membership </a:t>
                      </a:r>
                      <a:r>
                        <a:rPr lang="en-US" sz="1000" baseline="0" dirty="0" smtClean="0">
                          <a:solidFill>
                            <a:schemeClr val="accent1"/>
                          </a:solidFill>
                        </a:rPr>
                        <a:t>card</a:t>
                      </a:r>
                      <a:endParaRPr lang="en-US" sz="1000" b="1" dirty="0" smtClean="0">
                        <a:solidFill>
                          <a:schemeClr val="accent1"/>
                        </a:solidFill>
                      </a:endParaRPr>
                    </a:p>
                    <a:p>
                      <a:pPr marL="115888" marR="0" indent="-115888" algn="l" defTabSz="457200" rtl="0" eaLnBrk="1" fontAlgn="auto" latinLnBrk="0" hangingPunct="1">
                        <a:lnSpc>
                          <a:spcPct val="90000"/>
                        </a:lnSpc>
                        <a:spcBef>
                          <a:spcPts val="600"/>
                        </a:spcBef>
                        <a:spcAft>
                          <a:spcPts val="0"/>
                        </a:spcAft>
                        <a:buClrTx/>
                        <a:buSzTx/>
                        <a:buFont typeface="Arial"/>
                        <a:buChar char="•"/>
                        <a:tabLst/>
                        <a:defRPr/>
                      </a:pPr>
                      <a:r>
                        <a:rPr lang="en-US" sz="1000" baseline="0" dirty="0" smtClean="0">
                          <a:solidFill>
                            <a:schemeClr val="accent1"/>
                          </a:solidFill>
                        </a:rPr>
                        <a:t>Supplemental sports accident insurance coverage</a:t>
                      </a:r>
                      <a:endParaRPr lang="en-US" sz="1000" b="1" dirty="0" smtClean="0">
                        <a:solidFill>
                          <a:schemeClr val="accent1"/>
                        </a:solidFill>
                      </a:endParaRPr>
                    </a:p>
                    <a:p>
                      <a:pPr marL="115888" indent="-115888">
                        <a:lnSpc>
                          <a:spcPct val="90000"/>
                        </a:lnSpc>
                        <a:spcBef>
                          <a:spcPts val="600"/>
                        </a:spcBef>
                        <a:buFont typeface="Arial"/>
                        <a:buChar char="•"/>
                      </a:pPr>
                      <a:r>
                        <a:rPr lang="en-US" sz="1000" b="1" dirty="0" smtClean="0">
                          <a:solidFill>
                            <a:schemeClr val="accent1"/>
                          </a:solidFill>
                        </a:rPr>
                        <a:t>Eligibility</a:t>
                      </a:r>
                      <a:r>
                        <a:rPr lang="en-US" sz="1000" b="1" baseline="0" dirty="0" smtClean="0">
                          <a:solidFill>
                            <a:schemeClr val="accent1"/>
                          </a:solidFill>
                        </a:rPr>
                        <a:t> </a:t>
                      </a:r>
                      <a:r>
                        <a:rPr lang="en-US" sz="1000" b="1" dirty="0" smtClean="0">
                          <a:solidFill>
                            <a:schemeClr val="accent1"/>
                          </a:solidFill>
                        </a:rPr>
                        <a:t>for</a:t>
                      </a:r>
                      <a:r>
                        <a:rPr lang="en-US" sz="1000" b="1" baseline="0" dirty="0" smtClean="0">
                          <a:solidFill>
                            <a:schemeClr val="accent1"/>
                          </a:solidFill>
                        </a:rPr>
                        <a:t> USFS-sanctioned events, including tests and competitions</a:t>
                      </a:r>
                    </a:p>
                    <a:p>
                      <a:pPr marL="115888" indent="-115888">
                        <a:lnSpc>
                          <a:spcPct val="90000"/>
                        </a:lnSpc>
                        <a:spcBef>
                          <a:spcPts val="600"/>
                        </a:spcBef>
                        <a:buFont typeface="Arial"/>
                        <a:buChar char="•"/>
                      </a:pPr>
                      <a:r>
                        <a:rPr lang="en-US" sz="1000" baseline="0" dirty="0" smtClean="0">
                          <a:solidFill>
                            <a:schemeClr val="accent1"/>
                          </a:solidFill>
                        </a:rPr>
                        <a:t>Certificate of accomplishments for passing tests and placing at qualifying events</a:t>
                      </a:r>
                    </a:p>
                    <a:p>
                      <a:pPr marL="115888" indent="-115888">
                        <a:lnSpc>
                          <a:spcPct val="90000"/>
                        </a:lnSpc>
                        <a:spcBef>
                          <a:spcPts val="600"/>
                        </a:spcBef>
                        <a:buFont typeface="Arial"/>
                        <a:buChar char="•"/>
                      </a:pPr>
                      <a:r>
                        <a:rPr lang="en-US" sz="1000" baseline="0" dirty="0" smtClean="0">
                          <a:solidFill>
                            <a:schemeClr val="accent1"/>
                          </a:solidFill>
                        </a:rPr>
                        <a:t>Special offers and discounts from US Figure Skating corporate </a:t>
                      </a:r>
                      <a:r>
                        <a:rPr lang="en-US" sz="1000" baseline="0" dirty="0" smtClean="0">
                          <a:solidFill>
                            <a:schemeClr val="accent1"/>
                          </a:solidFill>
                        </a:rPr>
                        <a:t>partners</a:t>
                      </a:r>
                      <a:endParaRPr lang="en-US" sz="1000" baseline="0" dirty="0" smtClean="0">
                        <a:solidFill>
                          <a:schemeClr val="accent1"/>
                        </a:solidFill>
                      </a:endParaRPr>
                    </a:p>
                  </a:txBody>
                  <a:tcPr>
                    <a:lnL>
                      <a:noFill/>
                    </a:lnL>
                    <a:lnR>
                      <a:noFill/>
                    </a:lnR>
                    <a:lnT>
                      <a:noFill/>
                    </a:lnT>
                    <a:lnB>
                      <a:noFill/>
                    </a:lnB>
                    <a:lnTlToBr w="12700" cmpd="sng">
                      <a:noFill/>
                      <a:prstDash val="solid"/>
                    </a:lnTlToBr>
                    <a:lnBlToTr w="12700" cmpd="sng">
                      <a:noFill/>
                      <a:prstDash val="solid"/>
                    </a:lnBlToTr>
                  </a:tcPr>
                </a:tc>
                <a:tc>
                  <a:txBody>
                    <a:bodyPr/>
                    <a:lstStyle/>
                    <a:p>
                      <a:pPr marL="171450" indent="-171450">
                        <a:lnSpc>
                          <a:spcPct val="90000"/>
                        </a:lnSpc>
                        <a:spcBef>
                          <a:spcPts val="600"/>
                        </a:spcBef>
                        <a:buFont typeface="Arial"/>
                        <a:buChar char="•"/>
                      </a:pPr>
                      <a:endParaRPr lang="en-US" sz="1000" dirty="0"/>
                    </a:p>
                  </a:txBody>
                  <a:tcPr>
                    <a:lnL>
                      <a:noFill/>
                    </a:lnL>
                    <a:lnR>
                      <a:noFill/>
                    </a:lnR>
                    <a:lnT>
                      <a:noFill/>
                    </a:lnT>
                    <a:lnB>
                      <a:noFill/>
                    </a:lnB>
                    <a:lnTlToBr w="12700" cmpd="sng">
                      <a:noFill/>
                      <a:prstDash val="solid"/>
                    </a:lnTlToBr>
                    <a:lnBlToTr w="12700" cmpd="sng">
                      <a:noFill/>
                      <a:prstDash val="solid"/>
                    </a:lnBlToTr>
                  </a:tcPr>
                </a:tc>
                <a:tc>
                  <a:txBody>
                    <a:bodyPr/>
                    <a:lstStyle/>
                    <a:p>
                      <a:pPr marL="115888" indent="-115888">
                        <a:lnSpc>
                          <a:spcPct val="90000"/>
                        </a:lnSpc>
                        <a:spcBef>
                          <a:spcPts val="600"/>
                        </a:spcBef>
                        <a:buFont typeface="Arial"/>
                        <a:buChar char="•"/>
                      </a:pPr>
                      <a:r>
                        <a:rPr lang="en-US" sz="1000" dirty="0" smtClean="0">
                          <a:solidFill>
                            <a:schemeClr val="accent4"/>
                          </a:solidFill>
                        </a:rPr>
                        <a:t>Subscription to SKATING magazine</a:t>
                      </a:r>
                    </a:p>
                    <a:p>
                      <a:pPr marL="115888" indent="-115888">
                        <a:lnSpc>
                          <a:spcPct val="90000"/>
                        </a:lnSpc>
                        <a:spcBef>
                          <a:spcPts val="600"/>
                        </a:spcBef>
                        <a:buFont typeface="Arial"/>
                        <a:buChar char="•"/>
                      </a:pPr>
                      <a:r>
                        <a:rPr lang="en-US" sz="1000" dirty="0" smtClean="0">
                          <a:solidFill>
                            <a:schemeClr val="accent4"/>
                          </a:solidFill>
                        </a:rPr>
                        <a:t>Additional </a:t>
                      </a:r>
                      <a:r>
                        <a:rPr lang="en-US" sz="1000" baseline="0" dirty="0" smtClean="0">
                          <a:solidFill>
                            <a:schemeClr val="accent4"/>
                          </a:solidFill>
                        </a:rPr>
                        <a:t>benefits are available commensurate with donation amount, e.g., quarterly calls from athletes, priority seating at US Figure Skating events, hospitality passes and all-event tickets to the US Figure Skating National Championships.</a:t>
                      </a:r>
                      <a:endParaRPr lang="en-US" sz="1000" dirty="0">
                        <a:solidFill>
                          <a:schemeClr val="accent4"/>
                        </a:solidFill>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
        <p:nvSpPr>
          <p:cNvPr id="2" name="5-Point Star 1"/>
          <p:cNvSpPr/>
          <p:nvPr/>
        </p:nvSpPr>
        <p:spPr>
          <a:xfrm>
            <a:off x="5532802" y="2832915"/>
            <a:ext cx="124332" cy="124328"/>
          </a:xfrm>
          <a:prstGeom prst="star5">
            <a:avLst/>
          </a:prstGeom>
          <a:solidFill>
            <a:srgbClr val="FFFF00"/>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5-Point Star 24"/>
          <p:cNvSpPr/>
          <p:nvPr/>
        </p:nvSpPr>
        <p:spPr>
          <a:xfrm>
            <a:off x="1114393" y="4536524"/>
            <a:ext cx="124332" cy="124328"/>
          </a:xfrm>
          <a:prstGeom prst="star5">
            <a:avLst/>
          </a:prstGeom>
          <a:solidFill>
            <a:srgbClr val="FFFF00"/>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Box 2"/>
          <p:cNvSpPr txBox="1"/>
          <p:nvPr/>
        </p:nvSpPr>
        <p:spPr>
          <a:xfrm>
            <a:off x="1241149" y="4484671"/>
            <a:ext cx="7049087" cy="246221"/>
          </a:xfrm>
          <a:prstGeom prst="rect">
            <a:avLst/>
          </a:prstGeom>
          <a:noFill/>
        </p:spPr>
        <p:txBody>
          <a:bodyPr wrap="none" rtlCol="0">
            <a:spAutoFit/>
          </a:bodyPr>
          <a:lstStyle/>
          <a:p>
            <a:r>
              <a:rPr lang="en-US" sz="1000" dirty="0" smtClean="0"/>
              <a:t>Key benefit that typically prompts skaters and/or parents to join Central Carolina Skating Club which provides full USFS membership</a:t>
            </a:r>
            <a:endParaRPr lang="en-US" sz="1000" dirty="0"/>
          </a:p>
        </p:txBody>
      </p:sp>
      <p:sp>
        <p:nvSpPr>
          <p:cNvPr id="32" name="TextBox 31"/>
          <p:cNvSpPr txBox="1"/>
          <p:nvPr/>
        </p:nvSpPr>
        <p:spPr>
          <a:xfrm>
            <a:off x="1328494" y="4799478"/>
            <a:ext cx="6575510" cy="707886"/>
          </a:xfrm>
          <a:prstGeom prst="rect">
            <a:avLst/>
          </a:prstGeom>
          <a:noFill/>
        </p:spPr>
        <p:txBody>
          <a:bodyPr wrap="square" rtlCol="0">
            <a:spAutoFit/>
          </a:bodyPr>
          <a:lstStyle/>
          <a:p>
            <a:r>
              <a:rPr lang="en-US" sz="1000" i="1" dirty="0" smtClean="0"/>
              <a:t>“Joining a club after group lessons is the first step to becoming a more advanced skater…Every club offers different membership packages and benefits.  Joining a club is an important step in a figure skater’s life, as this becomes your training home.  Once a skater is ready to take official U.S. Figure Skating tests or compete in competitions beyond Basic Skills, joining a club becomes necessary.”  </a:t>
            </a:r>
            <a:r>
              <a:rPr lang="en-US" sz="1000" dirty="0" smtClean="0"/>
              <a:t>(US Figure Skating website)</a:t>
            </a:r>
            <a:endParaRPr lang="en-US" sz="1000" dirty="0"/>
          </a:p>
        </p:txBody>
      </p:sp>
      <p:pic>
        <p:nvPicPr>
          <p:cNvPr id="16" name="Picture 15"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82449" y="445101"/>
            <a:ext cx="665582" cy="687192"/>
          </a:xfrm>
          <a:prstGeom prst="rect">
            <a:avLst/>
          </a:prstGeom>
        </p:spPr>
      </p:pic>
      <p:sp>
        <p:nvSpPr>
          <p:cNvPr id="8" name="Slide Number Placeholder 7"/>
          <p:cNvSpPr>
            <a:spLocks noGrp="1"/>
          </p:cNvSpPr>
          <p:nvPr>
            <p:ph type="sldNum" sz="quarter" idx="12"/>
          </p:nvPr>
        </p:nvSpPr>
        <p:spPr/>
        <p:txBody>
          <a:bodyPr/>
          <a:lstStyle/>
          <a:p>
            <a:fld id="{62DA433A-DE97-8744-A6B7-531DE7DABEF1}" type="slidenum">
              <a:rPr lang="en-US" smtClean="0"/>
              <a:t>5</a:t>
            </a:fld>
            <a:endParaRPr lang="en-US" dirty="0"/>
          </a:p>
        </p:txBody>
      </p:sp>
      <p:sp>
        <p:nvSpPr>
          <p:cNvPr id="9" name="Date Placeholder 8"/>
          <p:cNvSpPr>
            <a:spLocks noGrp="1"/>
          </p:cNvSpPr>
          <p:nvPr>
            <p:ph type="dt" sz="half" idx="10"/>
          </p:nvPr>
        </p:nvSpPr>
        <p:spPr/>
        <p:txBody>
          <a:bodyPr/>
          <a:lstStyle/>
          <a:p>
            <a:fld id="{43AB422C-D137-524E-AE11-85247717FEF4}" type="datetime1">
              <a:rPr lang="en-US" smtClean="0"/>
              <a:t>1/14/14</a:t>
            </a:fld>
            <a:endParaRPr lang="en-US" dirty="0"/>
          </a:p>
        </p:txBody>
      </p:sp>
    </p:spTree>
    <p:extLst>
      <p:ext uri="{BB962C8B-B14F-4D97-AF65-F5344CB8AC3E}">
        <p14:creationId xmlns:p14="http://schemas.microsoft.com/office/powerpoint/2010/main" val="3857558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23523" y="473516"/>
            <a:ext cx="7091730" cy="523220"/>
          </a:xfrm>
          <a:prstGeom prst="rect">
            <a:avLst/>
          </a:prstGeom>
          <a:noFill/>
        </p:spPr>
        <p:txBody>
          <a:bodyPr wrap="none" rtlCol="0">
            <a:spAutoFit/>
          </a:bodyPr>
          <a:lstStyle/>
          <a:p>
            <a:r>
              <a:rPr lang="en-US" sz="2800" b="1" dirty="0" smtClean="0"/>
              <a:t>Additional Member Benefits Provided by CCSC</a:t>
            </a:r>
            <a:endParaRPr lang="en-US" sz="2800" b="1" dirty="0"/>
          </a:p>
        </p:txBody>
      </p:sp>
      <p:pic>
        <p:nvPicPr>
          <p:cNvPr id="7" name="Picture 6"/>
          <p:cNvPicPr>
            <a:picLocks noChangeAspect="1"/>
          </p:cNvPicPr>
          <p:nvPr/>
        </p:nvPicPr>
        <p:blipFill>
          <a:blip r:embed="rId2"/>
          <a:stretch>
            <a:fillRect/>
          </a:stretch>
        </p:blipFill>
        <p:spPr>
          <a:xfrm>
            <a:off x="475927" y="447423"/>
            <a:ext cx="534941" cy="561127"/>
          </a:xfrm>
          <a:prstGeom prst="rect">
            <a:avLst/>
          </a:prstGeom>
        </p:spPr>
      </p:pic>
      <p:sp>
        <p:nvSpPr>
          <p:cNvPr id="8" name="TextBox 7"/>
          <p:cNvSpPr txBox="1"/>
          <p:nvPr/>
        </p:nvSpPr>
        <p:spPr>
          <a:xfrm>
            <a:off x="3047074" y="1005435"/>
            <a:ext cx="2916183" cy="276999"/>
          </a:xfrm>
          <a:prstGeom prst="rect">
            <a:avLst/>
          </a:prstGeom>
          <a:noFill/>
        </p:spPr>
        <p:txBody>
          <a:bodyPr wrap="none" rtlCol="0">
            <a:spAutoFit/>
          </a:bodyPr>
          <a:lstStyle/>
          <a:p>
            <a:r>
              <a:rPr lang="en-US" sz="1200" dirty="0" smtClean="0"/>
              <a:t>Benefits Included for All Membership Types</a:t>
            </a:r>
            <a:endParaRPr lang="en-US" sz="1200" dirty="0"/>
          </a:p>
        </p:txBody>
      </p:sp>
      <p:graphicFrame>
        <p:nvGraphicFramePr>
          <p:cNvPr id="9" name="Table 8"/>
          <p:cNvGraphicFramePr>
            <a:graphicFrameLocks noGrp="1"/>
          </p:cNvGraphicFramePr>
          <p:nvPr>
            <p:extLst>
              <p:ext uri="{D42A27DB-BD31-4B8C-83A1-F6EECF244321}">
                <p14:modId xmlns:p14="http://schemas.microsoft.com/office/powerpoint/2010/main" val="1340253162"/>
              </p:ext>
            </p:extLst>
          </p:nvPr>
        </p:nvGraphicFramePr>
        <p:xfrm>
          <a:off x="561163" y="1473382"/>
          <a:ext cx="8023978" cy="4983480"/>
        </p:xfrm>
        <a:graphic>
          <a:graphicData uri="http://schemas.openxmlformats.org/drawingml/2006/table">
            <a:tbl>
              <a:tblPr firstRow="1" bandRow="1">
                <a:tableStyleId>{2D5ABB26-0587-4C30-8999-92F81FD0307C}</a:tableStyleId>
              </a:tblPr>
              <a:tblGrid>
                <a:gridCol w="1343837"/>
                <a:gridCol w="6680141"/>
              </a:tblGrid>
              <a:tr h="159980">
                <a:tc gridSpan="2">
                  <a:txBody>
                    <a:bodyPr/>
                    <a:lstStyle/>
                    <a:p>
                      <a:pPr>
                        <a:lnSpc>
                          <a:spcPct val="90000"/>
                        </a:lnSpc>
                      </a:pPr>
                      <a:r>
                        <a:rPr lang="en-US" sz="1000" b="1" dirty="0" smtClean="0"/>
                        <a:t>Events</a:t>
                      </a: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hMerge="1">
                  <a:txBody>
                    <a:bodyPr/>
                    <a:lstStyle/>
                    <a:p>
                      <a:endParaRPr lang="en-US"/>
                    </a:p>
                  </a:txBody>
                  <a:tcPr/>
                </a:tc>
              </a:tr>
              <a:tr h="178462">
                <a:tc>
                  <a:txBody>
                    <a:bodyPr/>
                    <a:lstStyle/>
                    <a:p>
                      <a:pPr>
                        <a:lnSpc>
                          <a:spcPct val="90000"/>
                        </a:lnSpc>
                      </a:pPr>
                      <a:r>
                        <a:rPr lang="en-US" sz="1000" dirty="0" smtClean="0"/>
                        <a:t>Spring</a:t>
                      </a:r>
                      <a:r>
                        <a:rPr lang="en-US" sz="1000" baseline="0" dirty="0" smtClean="0"/>
                        <a:t> and fall membership meetings</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Skating</a:t>
                      </a:r>
                      <a:r>
                        <a:rPr lang="en-US" sz="1000" baseline="0" dirty="0" smtClean="0"/>
                        <a:t> exhibition, followed by a meal and meeting to inform members about club happenings and recognize skater achievements</a:t>
                      </a:r>
                    </a:p>
                    <a:p>
                      <a:pPr marL="171450" indent="-171450" algn="l">
                        <a:lnSpc>
                          <a:spcPct val="90000"/>
                        </a:lnSpc>
                        <a:buFont typeface="Arial"/>
                        <a:buChar char="•"/>
                      </a:pPr>
                      <a:r>
                        <a:rPr lang="en-US" sz="1000" baseline="0" dirty="0" smtClean="0"/>
                        <a:t>Test medals are distributed and awards are given.   Test medals are purchased by the club and include a 14K gold pin awarded to each skater who passes a Senior-level test</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77832">
                <a:tc>
                  <a:txBody>
                    <a:bodyPr/>
                    <a:lstStyle/>
                    <a:p>
                      <a:pPr>
                        <a:lnSpc>
                          <a:spcPct val="90000"/>
                        </a:lnSpc>
                      </a:pPr>
                      <a:r>
                        <a:rPr lang="en-US" sz="1000" dirty="0" smtClean="0"/>
                        <a:t>Test sessions</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CCSC</a:t>
                      </a:r>
                      <a:r>
                        <a:rPr lang="en-US" sz="1000" baseline="0" dirty="0" smtClean="0"/>
                        <a:t> sponsors local test sessions at the </a:t>
                      </a:r>
                      <a:r>
                        <a:rPr lang="en-US" sz="1000" baseline="0" dirty="0" smtClean="0"/>
                        <a:t>Orange County </a:t>
                      </a:r>
                      <a:r>
                        <a:rPr lang="en-US" sz="1000" baseline="0" dirty="0" err="1" smtClean="0"/>
                        <a:t>Sportsplex</a:t>
                      </a:r>
                      <a:r>
                        <a:rPr lang="en-US" sz="1000" baseline="0" dirty="0" smtClean="0"/>
                        <a:t>.  Travel and accommodations are provided for qualified judges as </a:t>
                      </a:r>
                      <a:r>
                        <a:rPr lang="en-US" sz="1000" baseline="0" dirty="0" smtClean="0"/>
                        <a:t>needed.  CCSC members pay a reduced fee for CCSC sponsored tests.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322">
                <a:tc>
                  <a:txBody>
                    <a:bodyPr/>
                    <a:lstStyle/>
                    <a:p>
                      <a:pPr>
                        <a:lnSpc>
                          <a:spcPct val="90000"/>
                        </a:lnSpc>
                      </a:pPr>
                      <a:r>
                        <a:rPr lang="en-US" sz="1000" b="0" dirty="0" smtClean="0"/>
                        <a:t>Exhibitions</a:t>
                      </a:r>
                      <a:endParaRPr lang="en-US" sz="1000" b="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CCSC</a:t>
                      </a:r>
                      <a:r>
                        <a:rPr lang="en-US" sz="1000" baseline="0" dirty="0" smtClean="0"/>
                        <a:t> sponsors periodic exhibitions, often prior to important competitions, to give skaters a chance to practice their programs on clean ice in front of a small, supportive audience of parents and other club members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328439">
                <a:tc>
                  <a:txBody>
                    <a:bodyPr/>
                    <a:lstStyle/>
                    <a:p>
                      <a:pPr>
                        <a:lnSpc>
                          <a:spcPct val="90000"/>
                        </a:lnSpc>
                      </a:pP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solidFill>
                  </a:tcPr>
                </a:tc>
                <a:tc>
                  <a:txBody>
                    <a:bodyPr/>
                    <a:lstStyle/>
                    <a:p>
                      <a:endParaRPr lang="en-US"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solidFill>
                  </a:tcPr>
                </a:tc>
              </a:tr>
              <a:tr h="0">
                <a:tc gridSpan="2">
                  <a:txBody>
                    <a:bodyPr/>
                    <a:lstStyle/>
                    <a:p>
                      <a:pPr>
                        <a:lnSpc>
                          <a:spcPct val="90000"/>
                        </a:lnSpc>
                      </a:pPr>
                      <a:r>
                        <a:rPr lang="en-US" sz="1000" b="1" dirty="0" smtClean="0"/>
                        <a:t>Awards</a:t>
                      </a: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hMerge="1">
                  <a:txBody>
                    <a:bodyPr/>
                    <a:lstStyle/>
                    <a:p>
                      <a:endParaRPr lang="en-US"/>
                    </a:p>
                  </a:txBody>
                  <a:tcPr/>
                </a:tc>
              </a:tr>
              <a:tr h="168322">
                <a:tc>
                  <a:txBody>
                    <a:bodyPr/>
                    <a:lstStyle/>
                    <a:p>
                      <a:pPr>
                        <a:lnSpc>
                          <a:spcPct val="90000"/>
                        </a:lnSpc>
                      </a:pPr>
                      <a:r>
                        <a:rPr lang="en-US" sz="1000" dirty="0" smtClean="0"/>
                        <a:t>CCSC Award</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Annual award given to a club member based on dedication, service and support.  Awarded at the spring</a:t>
                      </a:r>
                      <a:r>
                        <a:rPr lang="en-US" sz="1000" baseline="0" dirty="0" smtClean="0"/>
                        <a:t> membership meeting</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90000"/>
                        </a:lnSpc>
                      </a:pPr>
                      <a:r>
                        <a:rPr lang="en-US" sz="1000" dirty="0" smtClean="0"/>
                        <a:t>Kevin Elvin Award</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Annual award given to a club member based on exceptional volunteer efforts.  Awarded at the</a:t>
                      </a:r>
                      <a:r>
                        <a:rPr lang="en-US" sz="1000" baseline="0" dirty="0" smtClean="0"/>
                        <a:t> CCSC Classic competition</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90000"/>
                        </a:lnSpc>
                      </a:pPr>
                      <a:r>
                        <a:rPr lang="en-US" sz="1000" dirty="0" smtClean="0"/>
                        <a:t>Frances Jesel Award</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Annual award given</a:t>
                      </a:r>
                      <a:r>
                        <a:rPr lang="en-US" sz="1000" baseline="0" dirty="0" smtClean="0"/>
                        <a:t> to a club member who is actively competing based on good sportsmanship and support of other club members.  Awarded at the fall membership meeting</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347699">
                <a:tc>
                  <a:txBody>
                    <a:bodyPr/>
                    <a:lstStyle/>
                    <a:p>
                      <a:pPr>
                        <a:lnSpc>
                          <a:spcPct val="90000"/>
                        </a:lnSpc>
                      </a:pP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c>
                  <a:txBody>
                    <a:bodyPr/>
                    <a:lstStyle/>
                    <a:p>
                      <a:endParaRPr lang="en-US"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r>
              <a:tr h="192652">
                <a:tc gridSpan="2">
                  <a:txBody>
                    <a:bodyPr/>
                    <a:lstStyle/>
                    <a:p>
                      <a:pPr>
                        <a:lnSpc>
                          <a:spcPct val="90000"/>
                        </a:lnSpc>
                      </a:pPr>
                      <a:r>
                        <a:rPr lang="en-US" sz="1000" b="1" dirty="0" smtClean="0"/>
                        <a:t>Information</a:t>
                      </a:r>
                      <a:r>
                        <a:rPr lang="en-US" sz="1000" b="1" baseline="0" dirty="0" smtClean="0"/>
                        <a:t> Sharing and Community</a:t>
                      </a: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accent5"/>
                    </a:solidFill>
                  </a:tcPr>
                </a:tc>
                <a:tc hMerge="1">
                  <a:txBody>
                    <a:bodyPr/>
                    <a:lstStyle/>
                    <a:p>
                      <a:endParaRPr lang="en-US"/>
                    </a:p>
                  </a:txBody>
                  <a:tcPr/>
                </a:tc>
              </a:tr>
              <a:tr h="168095">
                <a:tc>
                  <a:txBody>
                    <a:bodyPr/>
                    <a:lstStyle/>
                    <a:p>
                      <a:pPr>
                        <a:lnSpc>
                          <a:spcPct val="90000"/>
                        </a:lnSpc>
                      </a:pPr>
                      <a:r>
                        <a:rPr lang="en-US" sz="1000" dirty="0" smtClean="0"/>
                        <a:t>Web site</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CCSC maintains an active website with information about local figure skating happenings and news about our club members (www.centralcarolinasc.com)</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90000"/>
                        </a:lnSpc>
                      </a:pPr>
                      <a:r>
                        <a:rPr lang="en-US" sz="1000" dirty="0" smtClean="0"/>
                        <a:t>Recognition plaque</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A plaque is displayed</a:t>
                      </a:r>
                      <a:r>
                        <a:rPr lang="en-US" sz="1000" baseline="0" dirty="0" smtClean="0"/>
                        <a:t> in the lobby  of the </a:t>
                      </a:r>
                      <a:r>
                        <a:rPr lang="en-US" sz="1000" baseline="0" dirty="0" smtClean="0"/>
                        <a:t>Orange County </a:t>
                      </a:r>
                      <a:r>
                        <a:rPr lang="en-US" sz="1000" baseline="0" dirty="0" err="1" smtClean="0"/>
                        <a:t>Sportsplex</a:t>
                      </a:r>
                      <a:r>
                        <a:rPr lang="en-US" sz="1000" baseline="0" dirty="0" smtClean="0"/>
                        <a:t> </a:t>
                      </a:r>
                      <a:r>
                        <a:rPr lang="en-US" sz="1000" baseline="0" dirty="0" smtClean="0"/>
                        <a:t>recognizing CCSC skaters who have passed Senior-level tests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90000"/>
                        </a:lnSpc>
                      </a:pPr>
                      <a:r>
                        <a:rPr lang="en-US" sz="1000" dirty="0" smtClean="0"/>
                        <a:t>Community and camaraderie</a:t>
                      </a:r>
                      <a:endParaRPr lang="en-US" sz="1000"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90000"/>
                        </a:lnSpc>
                        <a:buFont typeface="Arial"/>
                        <a:buChar char="•"/>
                      </a:pPr>
                      <a:r>
                        <a:rPr lang="en-US" sz="1000" dirty="0" smtClean="0"/>
                        <a:t>The CCSC community</a:t>
                      </a:r>
                      <a:r>
                        <a:rPr lang="en-US" sz="1000" baseline="0" dirty="0" smtClean="0"/>
                        <a:t> actively supports all skaters.  </a:t>
                      </a:r>
                      <a:r>
                        <a:rPr lang="en-US" sz="1000" dirty="0" smtClean="0"/>
                        <a:t>Our club members typically train together and</a:t>
                      </a:r>
                      <a:r>
                        <a:rPr lang="en-US" sz="1000" baseline="0" dirty="0" smtClean="0"/>
                        <a:t> support one another at tests and competitions.  Parents and other adult club members work together to organize events and provide information about all aspects of figure skating</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bl>
          </a:graphicData>
        </a:graphic>
      </p:graphicFrame>
      <p:pic>
        <p:nvPicPr>
          <p:cNvPr id="10" name="Picture 9"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2633" y="407701"/>
            <a:ext cx="665582" cy="687192"/>
          </a:xfrm>
          <a:prstGeom prst="rect">
            <a:avLst/>
          </a:prstGeom>
        </p:spPr>
      </p:pic>
      <p:sp>
        <p:nvSpPr>
          <p:cNvPr id="2" name="Slide Number Placeholder 1"/>
          <p:cNvSpPr>
            <a:spLocks noGrp="1"/>
          </p:cNvSpPr>
          <p:nvPr>
            <p:ph type="sldNum" sz="quarter" idx="12"/>
          </p:nvPr>
        </p:nvSpPr>
        <p:spPr/>
        <p:txBody>
          <a:bodyPr/>
          <a:lstStyle/>
          <a:p>
            <a:fld id="{62DA433A-DE97-8744-A6B7-531DE7DABEF1}" type="slidenum">
              <a:rPr lang="en-US" smtClean="0"/>
              <a:t>6</a:t>
            </a:fld>
            <a:endParaRPr lang="en-US" dirty="0"/>
          </a:p>
        </p:txBody>
      </p:sp>
      <p:sp>
        <p:nvSpPr>
          <p:cNvPr id="3" name="Date Placeholder 2"/>
          <p:cNvSpPr>
            <a:spLocks noGrp="1"/>
          </p:cNvSpPr>
          <p:nvPr>
            <p:ph type="dt" sz="half" idx="10"/>
          </p:nvPr>
        </p:nvSpPr>
        <p:spPr/>
        <p:txBody>
          <a:bodyPr/>
          <a:lstStyle/>
          <a:p>
            <a:fld id="{B4179E98-E2BA-A344-83DC-0EE45E46C59A}" type="datetime1">
              <a:rPr lang="en-US" smtClean="0"/>
              <a:t>1/14/14</a:t>
            </a:fld>
            <a:endParaRPr lang="en-US" dirty="0"/>
          </a:p>
        </p:txBody>
      </p:sp>
    </p:spTree>
    <p:extLst>
      <p:ext uri="{BB962C8B-B14F-4D97-AF65-F5344CB8AC3E}">
        <p14:creationId xmlns:p14="http://schemas.microsoft.com/office/powerpoint/2010/main" val="13635072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71490372"/>
              </p:ext>
            </p:extLst>
          </p:nvPr>
        </p:nvGraphicFramePr>
        <p:xfrm>
          <a:off x="490496" y="1805526"/>
          <a:ext cx="8177264" cy="3451764"/>
        </p:xfrm>
        <a:graphic>
          <a:graphicData uri="http://schemas.openxmlformats.org/drawingml/2006/table">
            <a:tbl>
              <a:tblPr firstRow="1" bandRow="1">
                <a:tableStyleId>{2D5ABB26-0587-4C30-8999-92F81FD0307C}</a:tableStyleId>
              </a:tblPr>
              <a:tblGrid>
                <a:gridCol w="1361296"/>
                <a:gridCol w="851996"/>
                <a:gridCol w="851996"/>
                <a:gridCol w="851996"/>
                <a:gridCol w="851996"/>
                <a:gridCol w="851996"/>
                <a:gridCol w="851996"/>
                <a:gridCol w="851996"/>
                <a:gridCol w="851996"/>
              </a:tblGrid>
              <a:tr h="370840">
                <a:tc>
                  <a:txBody>
                    <a:bodyPr/>
                    <a:lstStyle/>
                    <a:p>
                      <a:pPr>
                        <a:lnSpc>
                          <a:spcPct val="90000"/>
                        </a:lnSpc>
                      </a:pPr>
                      <a:r>
                        <a:rPr lang="en-US" sz="1000" b="1" dirty="0" smtClean="0">
                          <a:solidFill>
                            <a:schemeClr val="tx1"/>
                          </a:solidFill>
                        </a:rPr>
                        <a:t>Membership Type</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Family</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Junior with Parent</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Senior</a:t>
                      </a:r>
                    </a:p>
                    <a:p>
                      <a:pPr algn="ctr">
                        <a:lnSpc>
                          <a:spcPct val="90000"/>
                        </a:lnSpc>
                      </a:pPr>
                      <a:r>
                        <a:rPr lang="en-US" sz="1000" b="1" dirty="0" smtClean="0">
                          <a:solidFill>
                            <a:schemeClr val="tx1"/>
                          </a:solidFill>
                        </a:rPr>
                        <a:t>Couple</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Senior</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Collegiate</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Introductory</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Associate</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ctr">
                        <a:lnSpc>
                          <a:spcPct val="90000"/>
                        </a:lnSpc>
                      </a:pPr>
                      <a:r>
                        <a:rPr lang="en-US" sz="1000" b="1" dirty="0" smtClean="0">
                          <a:solidFill>
                            <a:schemeClr val="tx1"/>
                          </a:solidFill>
                        </a:rPr>
                        <a:t>Basic</a:t>
                      </a:r>
                      <a:r>
                        <a:rPr lang="en-US" sz="1000" b="1" baseline="0" dirty="0" smtClean="0">
                          <a:solidFill>
                            <a:schemeClr val="tx1"/>
                          </a:solidFill>
                        </a:rPr>
                        <a:t> Skills</a:t>
                      </a:r>
                      <a:endParaRPr lang="en-US" sz="1000" b="1" dirty="0">
                        <a:solidFill>
                          <a:schemeClr val="tx1"/>
                        </a:solidFill>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accent5"/>
                    </a:solidFill>
                  </a:tcPr>
                </a:tc>
              </a:tr>
              <a:tr h="231524">
                <a:tc>
                  <a:txBody>
                    <a:bodyPr/>
                    <a:lstStyle/>
                    <a:p>
                      <a:r>
                        <a:rPr lang="en-US" sz="1000" dirty="0" smtClean="0"/>
                        <a:t>Annual Cost</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$215</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$175</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$190</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$125</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$37.50</a:t>
                      </a:r>
                      <a:r>
                        <a:rPr lang="en-US" sz="1000" baseline="30000" dirty="0" smtClean="0"/>
                        <a:t>1</a:t>
                      </a:r>
                      <a:endParaRPr lang="en-US" sz="10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$75</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$75</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r>
                        <a:rPr lang="en-US" sz="1000" dirty="0" smtClean="0"/>
                        <a:t>$20</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334022">
                <a:tc>
                  <a:txBody>
                    <a:bodyPr/>
                    <a:lstStyle/>
                    <a:p>
                      <a:r>
                        <a:rPr lang="en-US" sz="1000" b="1" dirty="0" smtClean="0"/>
                        <a:t>Governance</a:t>
                      </a:r>
                      <a:endParaRPr lang="en-US" sz="1000" b="1"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r>
              <a:tr h="370840">
                <a:tc>
                  <a:txBody>
                    <a:bodyPr/>
                    <a:lstStyle/>
                    <a:p>
                      <a:r>
                        <a:rPr lang="en-US" sz="1000" dirty="0" smtClean="0"/>
                        <a:t>Voting</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r>
              <a:tr h="370840">
                <a:tc>
                  <a:txBody>
                    <a:bodyPr/>
                    <a:lstStyle/>
                    <a:p>
                      <a:r>
                        <a:rPr lang="en-US" sz="1000" dirty="0" smtClean="0"/>
                        <a:t>Board Membership</a:t>
                      </a:r>
                      <a:r>
                        <a:rPr lang="en-US" sz="1000" baseline="30000" dirty="0" smtClean="0"/>
                        <a:t>2</a:t>
                      </a:r>
                      <a:endParaRPr lang="en-US" sz="10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r>
              <a:tr h="341746">
                <a:tc>
                  <a:txBody>
                    <a:bodyPr/>
                    <a:lstStyle/>
                    <a:p>
                      <a:r>
                        <a:rPr lang="en-US" sz="1000" b="1" dirty="0" smtClean="0"/>
                        <a:t>Financial Support</a:t>
                      </a:r>
                      <a:r>
                        <a:rPr lang="en-US" sz="1000" b="1" baseline="30000" dirty="0" smtClean="0"/>
                        <a:t>3</a:t>
                      </a:r>
                      <a:endParaRPr lang="en-US" sz="1000" b="1" baseline="30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c>
                  <a:txBody>
                    <a:bodyPr/>
                    <a:lstStyle/>
                    <a:p>
                      <a:endParaRPr lang="en-US" sz="1000" dirty="0"/>
                    </a:p>
                  </a:txBody>
                  <a:tcPr anchor="b">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tcPr>
                </a:tc>
              </a:tr>
              <a:tr h="370840">
                <a:tc>
                  <a:txBody>
                    <a:bodyPr/>
                    <a:lstStyle/>
                    <a:p>
                      <a:r>
                        <a:rPr lang="en-US" sz="1000" dirty="0" smtClean="0"/>
                        <a:t>Membership</a:t>
                      </a:r>
                      <a:r>
                        <a:rPr lang="en-US" sz="1000" baseline="0" dirty="0" smtClean="0"/>
                        <a:t> Discount</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a:r>
                        <a:rPr lang="en-US" sz="1000" dirty="0" smtClean="0"/>
                        <a:t>Ineligible</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a:r>
                        <a:rPr lang="en-US" sz="1000" dirty="0" smtClean="0"/>
                        <a:t>Up to $25</a:t>
                      </a:r>
                      <a:r>
                        <a:rPr lang="en-US" sz="1000" baseline="30000" dirty="0" smtClean="0"/>
                        <a:t>4</a:t>
                      </a:r>
                      <a:endParaRPr lang="en-US" sz="10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a:r>
                        <a:rPr lang="en-US" sz="1000" dirty="0" smtClean="0"/>
                        <a:t>Ineligible</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r>
              <a:tr h="370840">
                <a:tc>
                  <a:txBody>
                    <a:bodyPr/>
                    <a:lstStyle/>
                    <a:p>
                      <a:r>
                        <a:rPr lang="en-US" sz="1000" dirty="0" smtClean="0"/>
                        <a:t>Activity Grants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solidFill>
                        <a:prstClr val="white"/>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endParaRPr lang="en-US" sz="1000" dirty="0"/>
                    </a:p>
                  </a:txBody>
                  <a:tcPr anchor="ctr">
                    <a:lnL w="12700" cap="flat" cmpd="sng" algn="ctr">
                      <a:no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lnTlToBr w="12700" cmpd="sng">
                      <a:noFill/>
                      <a:prstDash val="solid"/>
                    </a:lnTlToBr>
                    <a:lnBlToTr w="12700" cmpd="sng">
                      <a:noFill/>
                      <a:prstDash val="solid"/>
                    </a:lnBlToTr>
                    <a:solidFill>
                      <a:srgbClr val="D9D9D9"/>
                    </a:solidFill>
                  </a:tcPr>
                </a:tc>
              </a:tr>
              <a:tr h="677956">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c>
                  <a:txBody>
                    <a:bodyPr/>
                    <a:lstStyle/>
                    <a:p>
                      <a:endParaRPr lang="en-US" sz="1000" dirty="0"/>
                    </a:p>
                  </a:txBody>
                  <a:tcPr anchor="ctr">
                    <a:lnL w="12700" cap="flat" cmpd="sng" algn="ctr">
                      <a:solidFill>
                        <a:prstClr val="white"/>
                      </a:solidFill>
                      <a:prstDash val="sysDash"/>
                      <a:round/>
                      <a:headEnd type="none" w="med" len="med"/>
                      <a:tailEnd type="none" w="med" len="med"/>
                    </a:lnL>
                    <a:lnR w="12700" cap="flat" cmpd="sng" algn="ctr">
                      <a:solidFill>
                        <a:prstClr val="white"/>
                      </a:solidFill>
                      <a:prstDash val="sysDash"/>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ash"/>
                      <a:round/>
                      <a:headEnd type="none" w="med" len="med"/>
                      <a:tailEnd type="none" w="med" len="med"/>
                    </a:lnB>
                  </a:tcPr>
                </a:tc>
              </a:tr>
            </a:tbl>
          </a:graphicData>
        </a:graphic>
      </p:graphicFrame>
      <p:sp>
        <p:nvSpPr>
          <p:cNvPr id="11" name="TextBox 10"/>
          <p:cNvSpPr txBox="1"/>
          <p:nvPr/>
        </p:nvSpPr>
        <p:spPr>
          <a:xfrm>
            <a:off x="508257" y="5580655"/>
            <a:ext cx="6561083" cy="707886"/>
          </a:xfrm>
          <a:prstGeom prst="rect">
            <a:avLst/>
          </a:prstGeom>
          <a:noFill/>
        </p:spPr>
        <p:txBody>
          <a:bodyPr wrap="square" rtlCol="0">
            <a:spAutoFit/>
          </a:bodyPr>
          <a:lstStyle/>
          <a:p>
            <a:r>
              <a:rPr lang="en-US" sz="1000" baseline="30000" dirty="0" smtClean="0"/>
              <a:t>1</a:t>
            </a:r>
            <a:r>
              <a:rPr lang="en-US" sz="1000" dirty="0" smtClean="0"/>
              <a:t>One-time payment of $150 for four-year membership</a:t>
            </a:r>
          </a:p>
          <a:p>
            <a:r>
              <a:rPr lang="en-US" sz="1000" baseline="30000" dirty="0" smtClean="0"/>
              <a:t>2</a:t>
            </a:r>
            <a:r>
              <a:rPr lang="en-US" sz="1000" dirty="0" smtClean="0"/>
              <a:t>Must be a club member for at least 12 months prior to election</a:t>
            </a:r>
          </a:p>
          <a:p>
            <a:r>
              <a:rPr lang="en-US" sz="1000" baseline="30000" dirty="0" smtClean="0"/>
              <a:t>3</a:t>
            </a:r>
            <a:r>
              <a:rPr lang="en-US" sz="1000" dirty="0" smtClean="0"/>
              <a:t>Financial support is contingent upon volunteering for the club</a:t>
            </a:r>
          </a:p>
          <a:p>
            <a:r>
              <a:rPr lang="en-US" sz="1000" baseline="30000" dirty="0" smtClean="0"/>
              <a:t>4</a:t>
            </a:r>
            <a:r>
              <a:rPr lang="en-US" sz="1000" dirty="0" smtClean="0"/>
              <a:t>Five dollar discount earned for every hour of volunteer service, applied to following year’s membership dues (see slide 10)</a:t>
            </a:r>
          </a:p>
        </p:txBody>
      </p:sp>
      <p:sp>
        <p:nvSpPr>
          <p:cNvPr id="14" name="TextBox 13"/>
          <p:cNvSpPr txBox="1"/>
          <p:nvPr/>
        </p:nvSpPr>
        <p:spPr>
          <a:xfrm>
            <a:off x="3206003" y="2815141"/>
            <a:ext cx="2249847" cy="246221"/>
          </a:xfrm>
          <a:prstGeom prst="rect">
            <a:avLst/>
          </a:prstGeom>
          <a:noFill/>
        </p:spPr>
        <p:txBody>
          <a:bodyPr wrap="none" rtlCol="0">
            <a:spAutoFit/>
          </a:bodyPr>
          <a:lstStyle/>
          <a:p>
            <a:r>
              <a:rPr lang="en-US" sz="1000" dirty="0" smtClean="0"/>
              <a:t>One vote per member ≥ 18 years of age</a:t>
            </a:r>
            <a:endParaRPr lang="en-US" sz="1000" dirty="0"/>
          </a:p>
        </p:txBody>
      </p:sp>
      <p:cxnSp>
        <p:nvCxnSpPr>
          <p:cNvPr id="22" name="Straight Arrow Connector 21"/>
          <p:cNvCxnSpPr/>
          <p:nvPr/>
        </p:nvCxnSpPr>
        <p:spPr>
          <a:xfrm flipH="1" flipV="1">
            <a:off x="1996105" y="2966112"/>
            <a:ext cx="1103330" cy="1424"/>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559445" y="2966112"/>
            <a:ext cx="1164831" cy="1424"/>
          </a:xfrm>
          <a:prstGeom prst="straightConnector1">
            <a:avLst/>
          </a:prstGeom>
          <a:ln w="9525"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7306282" y="2815141"/>
            <a:ext cx="1012780" cy="246221"/>
          </a:xfrm>
          <a:prstGeom prst="rect">
            <a:avLst/>
          </a:prstGeom>
          <a:noFill/>
        </p:spPr>
        <p:txBody>
          <a:bodyPr wrap="none" rtlCol="0">
            <a:spAutoFit/>
          </a:bodyPr>
          <a:lstStyle/>
          <a:p>
            <a:r>
              <a:rPr lang="en-US" sz="1000" dirty="0" smtClean="0"/>
              <a:t>No voting rights</a:t>
            </a:r>
            <a:endParaRPr lang="en-US" sz="1000" dirty="0"/>
          </a:p>
        </p:txBody>
      </p:sp>
      <p:sp>
        <p:nvSpPr>
          <p:cNvPr id="34" name="TextBox 33"/>
          <p:cNvSpPr txBox="1"/>
          <p:nvPr/>
        </p:nvSpPr>
        <p:spPr>
          <a:xfrm>
            <a:off x="2736739" y="3189566"/>
            <a:ext cx="2196936" cy="246221"/>
          </a:xfrm>
          <a:prstGeom prst="rect">
            <a:avLst/>
          </a:prstGeom>
          <a:noFill/>
        </p:spPr>
        <p:txBody>
          <a:bodyPr wrap="none" rtlCol="0">
            <a:spAutoFit/>
          </a:bodyPr>
          <a:lstStyle/>
          <a:p>
            <a:r>
              <a:rPr lang="en-US" sz="1000" dirty="0" smtClean="0"/>
              <a:t>Members ≥ 18 years of age are eligible</a:t>
            </a:r>
            <a:endParaRPr lang="en-US" sz="1000" dirty="0"/>
          </a:p>
        </p:txBody>
      </p:sp>
      <p:cxnSp>
        <p:nvCxnSpPr>
          <p:cNvPr id="35" name="Straight Arrow Connector 34"/>
          <p:cNvCxnSpPr/>
          <p:nvPr/>
        </p:nvCxnSpPr>
        <p:spPr>
          <a:xfrm flipH="1">
            <a:off x="2006409" y="3340537"/>
            <a:ext cx="730330" cy="0"/>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986586" y="3340537"/>
            <a:ext cx="913180" cy="1424"/>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7059037" y="3189566"/>
            <a:ext cx="657427" cy="246221"/>
          </a:xfrm>
          <a:prstGeom prst="rect">
            <a:avLst/>
          </a:prstGeom>
          <a:noFill/>
        </p:spPr>
        <p:txBody>
          <a:bodyPr wrap="none" rtlCol="0">
            <a:spAutoFit/>
          </a:bodyPr>
          <a:lstStyle/>
          <a:p>
            <a:r>
              <a:rPr lang="en-US" sz="1000" dirty="0" smtClean="0"/>
              <a:t>Ineligible</a:t>
            </a:r>
            <a:endParaRPr lang="en-US" sz="1000" dirty="0"/>
          </a:p>
        </p:txBody>
      </p:sp>
      <p:cxnSp>
        <p:nvCxnSpPr>
          <p:cNvPr id="38" name="Straight Arrow Connector 37"/>
          <p:cNvCxnSpPr/>
          <p:nvPr/>
        </p:nvCxnSpPr>
        <p:spPr>
          <a:xfrm flipH="1">
            <a:off x="6275422" y="3340537"/>
            <a:ext cx="713849" cy="0"/>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7716464" y="3340537"/>
            <a:ext cx="788959" cy="2848"/>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4889054" y="3928112"/>
            <a:ext cx="741208" cy="246221"/>
          </a:xfrm>
          <a:prstGeom prst="rect">
            <a:avLst/>
          </a:prstGeom>
          <a:noFill/>
        </p:spPr>
        <p:txBody>
          <a:bodyPr wrap="none" rtlCol="0">
            <a:spAutoFit/>
          </a:bodyPr>
          <a:lstStyle/>
          <a:p>
            <a:r>
              <a:rPr lang="en-US" sz="1000" dirty="0" smtClean="0"/>
              <a:t>Up to $25</a:t>
            </a:r>
            <a:r>
              <a:rPr lang="en-US" sz="1000" baseline="30000" dirty="0"/>
              <a:t>4</a:t>
            </a:r>
          </a:p>
        </p:txBody>
      </p:sp>
      <p:sp>
        <p:nvSpPr>
          <p:cNvPr id="50" name="TextBox 49"/>
          <p:cNvSpPr txBox="1"/>
          <p:nvPr/>
        </p:nvSpPr>
        <p:spPr>
          <a:xfrm>
            <a:off x="2786020" y="3914683"/>
            <a:ext cx="762874" cy="246221"/>
          </a:xfrm>
          <a:prstGeom prst="rect">
            <a:avLst/>
          </a:prstGeom>
          <a:noFill/>
        </p:spPr>
        <p:txBody>
          <a:bodyPr wrap="none" rtlCol="0">
            <a:spAutoFit/>
          </a:bodyPr>
          <a:lstStyle/>
          <a:p>
            <a:r>
              <a:rPr lang="en-US" sz="1000" dirty="0" smtClean="0"/>
              <a:t>Up to $50</a:t>
            </a:r>
            <a:r>
              <a:rPr lang="en-US" sz="1000" baseline="30000" dirty="0" smtClean="0"/>
              <a:t>4</a:t>
            </a:r>
            <a:endParaRPr lang="en-US" sz="1000" baseline="30000" dirty="0"/>
          </a:p>
        </p:txBody>
      </p:sp>
      <p:cxnSp>
        <p:nvCxnSpPr>
          <p:cNvPr id="51" name="Straight Arrow Connector 50"/>
          <p:cNvCxnSpPr/>
          <p:nvPr/>
        </p:nvCxnSpPr>
        <p:spPr>
          <a:xfrm flipH="1">
            <a:off x="2020166" y="4058173"/>
            <a:ext cx="730330" cy="0"/>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3510540" y="4067042"/>
            <a:ext cx="743413" cy="0"/>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3744391" y="4278120"/>
            <a:ext cx="556550" cy="246221"/>
          </a:xfrm>
          <a:prstGeom prst="rect">
            <a:avLst/>
          </a:prstGeom>
          <a:noFill/>
        </p:spPr>
        <p:txBody>
          <a:bodyPr wrap="none" rtlCol="0">
            <a:spAutoFit/>
          </a:bodyPr>
          <a:lstStyle/>
          <a:p>
            <a:r>
              <a:rPr lang="en-US" sz="1000" dirty="0" smtClean="0"/>
              <a:t>Eligible</a:t>
            </a:r>
            <a:endParaRPr lang="en-US" sz="1000" dirty="0"/>
          </a:p>
        </p:txBody>
      </p:sp>
      <p:cxnSp>
        <p:nvCxnSpPr>
          <p:cNvPr id="56" name="Straight Arrow Connector 55"/>
          <p:cNvCxnSpPr/>
          <p:nvPr/>
        </p:nvCxnSpPr>
        <p:spPr>
          <a:xfrm flipH="1" flipV="1">
            <a:off x="2016713" y="4426170"/>
            <a:ext cx="1588934" cy="2848"/>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V="1">
            <a:off x="4387166" y="4427594"/>
            <a:ext cx="1522904" cy="1424"/>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7069341" y="4275199"/>
            <a:ext cx="657427" cy="246221"/>
          </a:xfrm>
          <a:prstGeom prst="rect">
            <a:avLst/>
          </a:prstGeom>
          <a:noFill/>
        </p:spPr>
        <p:txBody>
          <a:bodyPr wrap="none" rtlCol="0">
            <a:spAutoFit/>
          </a:bodyPr>
          <a:lstStyle/>
          <a:p>
            <a:r>
              <a:rPr lang="en-US" sz="1000" dirty="0" smtClean="0"/>
              <a:t>Ineligible</a:t>
            </a:r>
            <a:endParaRPr lang="en-US" sz="1000" dirty="0"/>
          </a:p>
        </p:txBody>
      </p:sp>
      <p:cxnSp>
        <p:nvCxnSpPr>
          <p:cNvPr id="59" name="Straight Arrow Connector 58"/>
          <p:cNvCxnSpPr/>
          <p:nvPr/>
        </p:nvCxnSpPr>
        <p:spPr>
          <a:xfrm flipH="1">
            <a:off x="6285726" y="4426170"/>
            <a:ext cx="713849" cy="0"/>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p:nvPr/>
        </p:nvCxnSpPr>
        <p:spPr>
          <a:xfrm>
            <a:off x="7726768" y="4426170"/>
            <a:ext cx="788959" cy="2848"/>
          </a:xfrm>
          <a:prstGeom prst="straightConnector1">
            <a:avLst/>
          </a:prstGeom>
          <a:ln w="9525" cmpd="sng">
            <a:solidFill>
              <a:srgbClr val="7F7F7F"/>
            </a:solidFill>
            <a:tailEnd type="arrow"/>
          </a:ln>
          <a:effectLst/>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2110153" y="4838437"/>
            <a:ext cx="4891567" cy="319699"/>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67" name="5-Point Star 66"/>
          <p:cNvSpPr/>
          <p:nvPr/>
        </p:nvSpPr>
        <p:spPr>
          <a:xfrm>
            <a:off x="2309408" y="4936122"/>
            <a:ext cx="124332" cy="124328"/>
          </a:xfrm>
          <a:prstGeom prst="star5">
            <a:avLst/>
          </a:prstGeom>
          <a:solidFill>
            <a:srgbClr val="FFFF00"/>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8" name="TextBox 67"/>
          <p:cNvSpPr txBox="1"/>
          <p:nvPr/>
        </p:nvSpPr>
        <p:spPr>
          <a:xfrm>
            <a:off x="2371574" y="4875175"/>
            <a:ext cx="4417483" cy="246221"/>
          </a:xfrm>
          <a:prstGeom prst="rect">
            <a:avLst/>
          </a:prstGeom>
          <a:noFill/>
        </p:spPr>
        <p:txBody>
          <a:bodyPr wrap="square" rtlCol="0">
            <a:spAutoFit/>
          </a:bodyPr>
          <a:lstStyle/>
          <a:p>
            <a:pPr algn="ctr"/>
            <a:r>
              <a:rPr lang="en-US" sz="1000" dirty="0" smtClean="0"/>
              <a:t>Benefit requires volunteer hours at CCSC-sponsored events  (see page 10)</a:t>
            </a:r>
            <a:endParaRPr lang="en-US" sz="1000" dirty="0"/>
          </a:p>
        </p:txBody>
      </p:sp>
      <p:sp>
        <p:nvSpPr>
          <p:cNvPr id="69" name="5-Point Star 68"/>
          <p:cNvSpPr/>
          <p:nvPr/>
        </p:nvSpPr>
        <p:spPr>
          <a:xfrm>
            <a:off x="310535" y="3967888"/>
            <a:ext cx="124332" cy="124328"/>
          </a:xfrm>
          <a:prstGeom prst="star5">
            <a:avLst/>
          </a:prstGeom>
          <a:solidFill>
            <a:srgbClr val="FFFF00"/>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0" name="5-Point Star 69"/>
          <p:cNvSpPr/>
          <p:nvPr/>
        </p:nvSpPr>
        <p:spPr>
          <a:xfrm>
            <a:off x="310535" y="4339486"/>
            <a:ext cx="124332" cy="124328"/>
          </a:xfrm>
          <a:prstGeom prst="star5">
            <a:avLst/>
          </a:prstGeom>
          <a:solidFill>
            <a:srgbClr val="FFFF00"/>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fld id="{62DA433A-DE97-8744-A6B7-531DE7DABEF1}" type="slidenum">
              <a:rPr lang="en-US" smtClean="0"/>
              <a:t>7</a:t>
            </a:fld>
            <a:endParaRPr lang="en-US" dirty="0"/>
          </a:p>
        </p:txBody>
      </p:sp>
      <p:sp>
        <p:nvSpPr>
          <p:cNvPr id="41" name="TextBox 40"/>
          <p:cNvSpPr txBox="1"/>
          <p:nvPr/>
        </p:nvSpPr>
        <p:spPr>
          <a:xfrm>
            <a:off x="1005381" y="527942"/>
            <a:ext cx="7091730" cy="523220"/>
          </a:xfrm>
          <a:prstGeom prst="rect">
            <a:avLst/>
          </a:prstGeom>
          <a:noFill/>
        </p:spPr>
        <p:txBody>
          <a:bodyPr wrap="none" rtlCol="0">
            <a:spAutoFit/>
          </a:bodyPr>
          <a:lstStyle/>
          <a:p>
            <a:r>
              <a:rPr lang="en-US" sz="2800" b="1" dirty="0" smtClean="0"/>
              <a:t>Additional Member Benefits Provided by CCSC</a:t>
            </a:r>
            <a:endParaRPr lang="en-US" sz="2800" b="1" dirty="0"/>
          </a:p>
        </p:txBody>
      </p:sp>
      <p:pic>
        <p:nvPicPr>
          <p:cNvPr id="42" name="Picture 41"/>
          <p:cNvPicPr>
            <a:picLocks noChangeAspect="1"/>
          </p:cNvPicPr>
          <p:nvPr/>
        </p:nvPicPr>
        <p:blipFill>
          <a:blip r:embed="rId2"/>
          <a:stretch>
            <a:fillRect/>
          </a:stretch>
        </p:blipFill>
        <p:spPr>
          <a:xfrm>
            <a:off x="457785" y="501849"/>
            <a:ext cx="534941" cy="561127"/>
          </a:xfrm>
          <a:prstGeom prst="rect">
            <a:avLst/>
          </a:prstGeom>
        </p:spPr>
      </p:pic>
      <p:sp>
        <p:nvSpPr>
          <p:cNvPr id="43" name="TextBox 42"/>
          <p:cNvSpPr txBox="1"/>
          <p:nvPr/>
        </p:nvSpPr>
        <p:spPr>
          <a:xfrm>
            <a:off x="3201281" y="1078003"/>
            <a:ext cx="2383666" cy="276999"/>
          </a:xfrm>
          <a:prstGeom prst="rect">
            <a:avLst/>
          </a:prstGeom>
          <a:noFill/>
        </p:spPr>
        <p:txBody>
          <a:bodyPr wrap="none" rtlCol="0">
            <a:spAutoFit/>
          </a:bodyPr>
          <a:lstStyle/>
          <a:p>
            <a:r>
              <a:rPr lang="en-US" sz="1200" dirty="0" smtClean="0"/>
              <a:t>Benefits vary by membership type</a:t>
            </a:r>
            <a:endParaRPr lang="en-US" sz="1200" dirty="0"/>
          </a:p>
        </p:txBody>
      </p:sp>
      <p:pic>
        <p:nvPicPr>
          <p:cNvPr id="44" name="Picture 43"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54491" y="462127"/>
            <a:ext cx="665582" cy="687192"/>
          </a:xfrm>
          <a:prstGeom prst="rect">
            <a:avLst/>
          </a:prstGeom>
        </p:spPr>
      </p:pic>
      <p:sp>
        <p:nvSpPr>
          <p:cNvPr id="3" name="Date Placeholder 2"/>
          <p:cNvSpPr>
            <a:spLocks noGrp="1"/>
          </p:cNvSpPr>
          <p:nvPr>
            <p:ph type="dt" sz="half" idx="10"/>
          </p:nvPr>
        </p:nvSpPr>
        <p:spPr/>
        <p:txBody>
          <a:bodyPr/>
          <a:lstStyle/>
          <a:p>
            <a:fld id="{2A8244F7-5558-AC45-BB1C-F6F5D381029A}" type="datetime1">
              <a:rPr lang="en-US" smtClean="0"/>
              <a:t>1/14/14</a:t>
            </a:fld>
            <a:endParaRPr lang="en-US" dirty="0"/>
          </a:p>
        </p:txBody>
      </p:sp>
    </p:spTree>
    <p:extLst>
      <p:ext uri="{BB962C8B-B14F-4D97-AF65-F5344CB8AC3E}">
        <p14:creationId xmlns:p14="http://schemas.microsoft.com/office/powerpoint/2010/main" val="359275183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33771931"/>
              </p:ext>
            </p:extLst>
          </p:nvPr>
        </p:nvGraphicFramePr>
        <p:xfrm>
          <a:off x="509818" y="1445223"/>
          <a:ext cx="8157942" cy="2682240"/>
        </p:xfrm>
        <a:graphic>
          <a:graphicData uri="http://schemas.openxmlformats.org/drawingml/2006/table">
            <a:tbl>
              <a:tblPr firstRow="1" bandRow="1">
                <a:tableStyleId>{2D5ABB26-0587-4C30-8999-92F81FD0307C}</a:tableStyleId>
              </a:tblPr>
              <a:tblGrid>
                <a:gridCol w="4813621"/>
                <a:gridCol w="1146625"/>
                <a:gridCol w="1127513"/>
                <a:gridCol w="1070183"/>
              </a:tblGrid>
              <a:tr h="0">
                <a:tc>
                  <a:txBody>
                    <a:bodyPr/>
                    <a:lstStyle/>
                    <a:p>
                      <a:pPr>
                        <a:lnSpc>
                          <a:spcPct val="110000"/>
                        </a:lnSpc>
                      </a:pP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solidFill>
                  </a:tcPr>
                </a:tc>
                <a:tc gridSpan="3">
                  <a:txBody>
                    <a:bodyPr/>
                    <a:lstStyle/>
                    <a:p>
                      <a:pPr algn="ctr">
                        <a:lnSpc>
                          <a:spcPct val="110000"/>
                        </a:lnSpc>
                      </a:pPr>
                      <a:r>
                        <a:rPr lang="en-US" sz="1000" b="1" dirty="0" smtClean="0">
                          <a:solidFill>
                            <a:schemeClr val="bg1"/>
                          </a:solidFill>
                        </a:rPr>
                        <a:t>Amount Reimbursed</a:t>
                      </a:r>
                      <a:r>
                        <a:rPr lang="en-US" sz="1000" b="1" baseline="0" dirty="0" smtClean="0">
                          <a:solidFill>
                            <a:schemeClr val="bg1"/>
                          </a:solidFill>
                        </a:rPr>
                        <a:t> at Year-End (June 30</a:t>
                      </a:r>
                      <a:r>
                        <a:rPr lang="en-US" sz="1000" b="1" baseline="30000" dirty="0" smtClean="0">
                          <a:solidFill>
                            <a:schemeClr val="bg1"/>
                          </a:solidFill>
                        </a:rPr>
                        <a:t>th</a:t>
                      </a:r>
                      <a:r>
                        <a:rPr lang="en-US" sz="1000" b="1" baseline="0" dirty="0" smtClean="0">
                          <a:solidFill>
                            <a:schemeClr val="bg1"/>
                          </a:solidFill>
                        </a:rPr>
                        <a:t>)</a:t>
                      </a:r>
                      <a:endParaRPr lang="en-US" sz="1000" b="1" dirty="0">
                        <a:solidFill>
                          <a:schemeClr val="bg1"/>
                        </a:solidFill>
                      </a:endParaRP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accent5">
                        <a:lumMod val="50000"/>
                      </a:schemeClr>
                    </a:solidFill>
                  </a:tcPr>
                </a:tc>
                <a:tc hMerge="1">
                  <a:txBody>
                    <a:bodyPr/>
                    <a:lstStyle/>
                    <a:p>
                      <a:pPr algn="ctr">
                        <a:lnSpc>
                          <a:spcPct val="110000"/>
                        </a:lnSpc>
                      </a:pPr>
                      <a:endParaRPr lang="en-US" sz="1000" b="1"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hMerge="1">
                  <a:txBody>
                    <a:bodyPr/>
                    <a:lstStyle/>
                    <a:p>
                      <a:pPr algn="ctr">
                        <a:lnSpc>
                          <a:spcPct val="110000"/>
                        </a:lnSpc>
                      </a:pP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r>
              <a:tr h="0">
                <a:tc>
                  <a:txBody>
                    <a:bodyPr/>
                    <a:lstStyle/>
                    <a:p>
                      <a:pPr>
                        <a:lnSpc>
                          <a:spcPct val="110000"/>
                        </a:lnSpc>
                      </a:pPr>
                      <a:r>
                        <a:rPr lang="en-US" sz="1000" b="1" dirty="0" smtClean="0"/>
                        <a:t>Activities Subsidized for CCSC Skaters</a:t>
                      </a: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ctr">
                        <a:lnSpc>
                          <a:spcPct val="110000"/>
                        </a:lnSpc>
                      </a:pPr>
                      <a:r>
                        <a:rPr lang="en-US" sz="1000" b="1" dirty="0" smtClean="0"/>
                        <a:t>Individuals</a:t>
                      </a: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ctr">
                        <a:lnSpc>
                          <a:spcPct val="110000"/>
                        </a:lnSpc>
                      </a:pPr>
                      <a:r>
                        <a:rPr lang="en-US" sz="1000" b="1" dirty="0" smtClean="0"/>
                        <a:t>Pairs/Dance</a:t>
                      </a:r>
                      <a:r>
                        <a:rPr lang="en-US" sz="1000" b="1" baseline="30000" dirty="0" smtClean="0"/>
                        <a:t>1</a:t>
                      </a:r>
                      <a:endParaRPr lang="en-US" sz="1000" b="1"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c>
                  <a:txBody>
                    <a:bodyPr/>
                    <a:lstStyle/>
                    <a:p>
                      <a:pPr algn="ctr">
                        <a:lnSpc>
                          <a:spcPct val="110000"/>
                        </a:lnSpc>
                      </a:pPr>
                      <a:r>
                        <a:rPr lang="en-US" sz="1000" b="1" dirty="0" smtClean="0"/>
                        <a:t>Synchro</a:t>
                      </a: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4BACC6"/>
                    </a:solidFill>
                  </a:tcPr>
                </a:tc>
              </a:tr>
              <a:tr h="178462">
                <a:tc>
                  <a:txBody>
                    <a:bodyPr/>
                    <a:lstStyle/>
                    <a:p>
                      <a:pPr>
                        <a:lnSpc>
                          <a:spcPct val="100000"/>
                        </a:lnSpc>
                      </a:pPr>
                      <a:r>
                        <a:rPr lang="en-US" sz="1000" baseline="0" dirty="0" smtClean="0"/>
                        <a:t>Tests hosted by CCSC</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gridSpan="2">
                  <a:txBody>
                    <a:bodyPr/>
                    <a:lstStyle/>
                    <a:p>
                      <a:pPr algn="ctr">
                        <a:lnSpc>
                          <a:spcPct val="100000"/>
                        </a:lnSpc>
                      </a:pPr>
                      <a:r>
                        <a:rPr lang="en-US" sz="1000" baseline="0" dirty="0" smtClean="0"/>
                        <a:t>1/3 of test fees</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hMerge="1">
                  <a:txBody>
                    <a:bodyPr/>
                    <a:lstStyle/>
                    <a:p>
                      <a:pPr algn="ctr">
                        <a:lnSpc>
                          <a:spcPct val="110000"/>
                        </a:lnSpc>
                      </a:pP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78462">
                <a:tc>
                  <a:txBody>
                    <a:bodyPr/>
                    <a:lstStyle/>
                    <a:p>
                      <a:pPr>
                        <a:lnSpc>
                          <a:spcPct val="100000"/>
                        </a:lnSpc>
                      </a:pPr>
                      <a:r>
                        <a:rPr lang="en-US" sz="1000" dirty="0" smtClean="0"/>
                        <a:t>Non-qualifying competitions</a:t>
                      </a:r>
                      <a:r>
                        <a:rPr lang="en-US" sz="1000" baseline="30000" dirty="0" smtClean="0"/>
                        <a:t>2</a:t>
                      </a:r>
                      <a:endParaRPr lang="en-US" sz="10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$25</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$25</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77832">
                <a:tc>
                  <a:txBody>
                    <a:bodyPr/>
                    <a:lstStyle/>
                    <a:p>
                      <a:pPr>
                        <a:lnSpc>
                          <a:spcPct val="100000"/>
                        </a:lnSpc>
                      </a:pPr>
                      <a:r>
                        <a:rPr lang="en-US" sz="1000" dirty="0" smtClean="0"/>
                        <a:t>Regionals (or Sectionals</a:t>
                      </a:r>
                      <a:r>
                        <a:rPr lang="en-US" sz="1000" baseline="0" dirty="0" smtClean="0"/>
                        <a:t> when qualification at Regionals is not required)</a:t>
                      </a:r>
                      <a:endParaRPr lang="en-US" sz="1000" dirty="0" smtClean="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$130</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$75</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Entry fee</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322">
                <a:tc>
                  <a:txBody>
                    <a:bodyPr/>
                    <a:lstStyle/>
                    <a:p>
                      <a:pPr>
                        <a:lnSpc>
                          <a:spcPct val="100000"/>
                        </a:lnSpc>
                      </a:pPr>
                      <a:r>
                        <a:rPr lang="en-US" sz="1000" dirty="0" smtClean="0"/>
                        <a:t>Sectionals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$250</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$187.50</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095">
                <a:tc>
                  <a:txBody>
                    <a:bodyPr/>
                    <a:lstStyle/>
                    <a:p>
                      <a:pPr>
                        <a:lnSpc>
                          <a:spcPct val="100000"/>
                        </a:lnSpc>
                      </a:pPr>
                      <a:r>
                        <a:rPr lang="en-US" sz="1000" dirty="0" smtClean="0"/>
                        <a:t>Nationals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$375</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$281.25</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00000"/>
                        </a:lnSpc>
                      </a:pPr>
                      <a:r>
                        <a:rPr lang="en-US" sz="1000" baseline="0" dirty="0" smtClean="0"/>
                        <a:t>$1200</a:t>
                      </a:r>
                      <a:endParaRPr lang="en-US" sz="1000" baseline="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231524">
                <a:tc>
                  <a:txBody>
                    <a:bodyPr/>
                    <a:lstStyle/>
                    <a:p>
                      <a:pPr>
                        <a:lnSpc>
                          <a:spcPct val="110000"/>
                        </a:lnSpc>
                      </a:pP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c>
                  <a:txBody>
                    <a:bodyPr/>
                    <a:lstStyle/>
                    <a:p>
                      <a:pPr algn="ctr">
                        <a:lnSpc>
                          <a:spcPct val="110000"/>
                        </a:lnSpc>
                      </a:pPr>
                      <a:endParaRPr lang="en-US" sz="10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c>
                  <a:txBody>
                    <a:bodyPr/>
                    <a:lstStyle/>
                    <a:p>
                      <a:pPr algn="ctr">
                        <a:lnSpc>
                          <a:spcPct val="110000"/>
                        </a:lnSpc>
                      </a:pP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c>
                  <a:txBody>
                    <a:bodyPr/>
                    <a:lstStyle/>
                    <a:p>
                      <a:pPr algn="ctr">
                        <a:lnSpc>
                          <a:spcPct val="110000"/>
                        </a:lnSpc>
                      </a:pP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rgbClr val="FFFFFF"/>
                    </a:solidFill>
                  </a:tcPr>
                </a:tc>
              </a:tr>
              <a:tr h="231524">
                <a:tc>
                  <a:txBody>
                    <a:bodyPr/>
                    <a:lstStyle/>
                    <a:p>
                      <a:pPr>
                        <a:lnSpc>
                          <a:spcPct val="110000"/>
                        </a:lnSpc>
                      </a:pPr>
                      <a:r>
                        <a:rPr lang="en-US" sz="1000" b="1" dirty="0" smtClean="0"/>
                        <a:t>Activities Subsidized for Judges, Officials</a:t>
                      </a:r>
                      <a:r>
                        <a:rPr lang="en-US" sz="1000" b="1" baseline="0" dirty="0" smtClean="0"/>
                        <a:t> and Coaches</a:t>
                      </a:r>
                      <a:endParaRPr lang="en-US" sz="1000" b="1"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accent5"/>
                    </a:solidFill>
                  </a:tcPr>
                </a:tc>
                <a:tc>
                  <a:txBody>
                    <a:bodyPr/>
                    <a:lstStyle/>
                    <a:p>
                      <a:pPr algn="ctr">
                        <a:lnSpc>
                          <a:spcPct val="110000"/>
                        </a:lnSpc>
                      </a:pPr>
                      <a:endParaRPr lang="en-US" sz="10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accent5"/>
                    </a:solidFill>
                  </a:tcPr>
                </a:tc>
                <a:tc>
                  <a:txBody>
                    <a:bodyPr/>
                    <a:lstStyle/>
                    <a:p>
                      <a:pPr algn="ctr">
                        <a:lnSpc>
                          <a:spcPct val="110000"/>
                        </a:lnSpc>
                      </a:pP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accent5"/>
                    </a:solidFill>
                  </a:tcPr>
                </a:tc>
                <a:tc>
                  <a:txBody>
                    <a:bodyPr/>
                    <a:lstStyle/>
                    <a:p>
                      <a:pPr algn="ctr">
                        <a:lnSpc>
                          <a:spcPct val="110000"/>
                        </a:lnSpc>
                      </a:pP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accent5"/>
                    </a:solidFill>
                  </a:tcPr>
                </a:tc>
              </a:tr>
              <a:tr h="231524">
                <a:tc>
                  <a:txBody>
                    <a:bodyPr/>
                    <a:lstStyle/>
                    <a:p>
                      <a:pPr>
                        <a:lnSpc>
                          <a:spcPct val="110000"/>
                        </a:lnSpc>
                      </a:pPr>
                      <a:r>
                        <a:rPr lang="en-US" sz="1000" dirty="0" smtClean="0"/>
                        <a:t>Trial judging for</a:t>
                      </a:r>
                      <a:r>
                        <a:rPr lang="en-US" sz="1000" baseline="0" dirty="0" smtClean="0"/>
                        <a:t> tests or competition appointments above Bronze and/or attendance at PSA or USFS seminars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10000"/>
                        </a:lnSpc>
                      </a:pPr>
                      <a:r>
                        <a:rPr lang="en-US" sz="1000" baseline="0" dirty="0" smtClean="0"/>
                        <a:t> Up to $130</a:t>
                      </a:r>
                      <a:r>
                        <a:rPr lang="en-US" sz="1000" baseline="30000" dirty="0" smtClean="0"/>
                        <a:t>3</a:t>
                      </a:r>
                      <a:endParaRPr lang="en-US" sz="1000" baseline="30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10000"/>
                        </a:lnSpc>
                      </a:pPr>
                      <a:r>
                        <a:rPr lang="en-US" sz="1000" dirty="0" smtClean="0"/>
                        <a:t>--</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algn="ctr">
                        <a:lnSpc>
                          <a:spcPct val="110000"/>
                        </a:lnSpc>
                      </a:pPr>
                      <a:r>
                        <a:rPr lang="en-US" sz="1000" dirty="0" smtClean="0"/>
                        <a:t>--</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bl>
          </a:graphicData>
        </a:graphic>
      </p:graphicFrame>
      <p:sp>
        <p:nvSpPr>
          <p:cNvPr id="5" name="TextBox 4"/>
          <p:cNvSpPr txBox="1"/>
          <p:nvPr/>
        </p:nvSpPr>
        <p:spPr>
          <a:xfrm>
            <a:off x="482605" y="5849658"/>
            <a:ext cx="6805382" cy="553998"/>
          </a:xfrm>
          <a:prstGeom prst="rect">
            <a:avLst/>
          </a:prstGeom>
          <a:noFill/>
        </p:spPr>
        <p:txBody>
          <a:bodyPr wrap="square" rtlCol="0">
            <a:spAutoFit/>
          </a:bodyPr>
          <a:lstStyle/>
          <a:p>
            <a:r>
              <a:rPr lang="en-US" sz="1000" baseline="30000" dirty="0"/>
              <a:t>1</a:t>
            </a:r>
            <a:r>
              <a:rPr lang="en-US" sz="1000" dirty="0" smtClean="0"/>
              <a:t>Amount paid is </a:t>
            </a:r>
            <a:r>
              <a:rPr lang="en-US" sz="1000" dirty="0" smtClean="0"/>
              <a:t>$150 </a:t>
            </a:r>
            <a:r>
              <a:rPr lang="en-US" sz="1000" dirty="0" smtClean="0"/>
              <a:t>per team </a:t>
            </a:r>
            <a:r>
              <a:rPr lang="en-US" sz="1000" dirty="0" smtClean="0"/>
              <a:t>($75 </a:t>
            </a:r>
            <a:r>
              <a:rPr lang="en-US" sz="1000" dirty="0" smtClean="0"/>
              <a:t>per skater) of singles grants due to shared coaching fees</a:t>
            </a:r>
            <a:endParaRPr lang="en-US" sz="1000" baseline="30000" dirty="0" smtClean="0"/>
          </a:p>
          <a:p>
            <a:r>
              <a:rPr lang="en-US" sz="1000" baseline="30000" dirty="0"/>
              <a:t>2</a:t>
            </a:r>
            <a:r>
              <a:rPr lang="en-US" sz="1000" dirty="0" smtClean="0"/>
              <a:t>Includes </a:t>
            </a:r>
            <a:r>
              <a:rPr lang="en-US" sz="1000" b="1" dirty="0" smtClean="0"/>
              <a:t>ONE</a:t>
            </a:r>
            <a:r>
              <a:rPr lang="en-US" sz="1000" dirty="0" smtClean="0"/>
              <a:t> of the following:  CCSC Classic, Non-qualifying Regionals, Adult Sectionals or Non-qualifying Adult Nationals</a:t>
            </a:r>
          </a:p>
          <a:p>
            <a:r>
              <a:rPr lang="en-US" sz="1000" baseline="30000" dirty="0"/>
              <a:t>3</a:t>
            </a:r>
            <a:r>
              <a:rPr lang="en-US" sz="1000" dirty="0" smtClean="0"/>
              <a:t>Amount equivalent to grant provided to skaters at the regional qualifying level</a:t>
            </a:r>
            <a:endParaRPr lang="en-US" sz="1000" dirty="0"/>
          </a:p>
        </p:txBody>
      </p:sp>
      <p:sp>
        <p:nvSpPr>
          <p:cNvPr id="6" name="TextBox 5"/>
          <p:cNvSpPr txBox="1"/>
          <p:nvPr/>
        </p:nvSpPr>
        <p:spPr>
          <a:xfrm>
            <a:off x="1909124" y="456894"/>
            <a:ext cx="5072823" cy="523220"/>
          </a:xfrm>
          <a:prstGeom prst="rect">
            <a:avLst/>
          </a:prstGeom>
          <a:noFill/>
        </p:spPr>
        <p:txBody>
          <a:bodyPr wrap="none" rtlCol="0">
            <a:spAutoFit/>
          </a:bodyPr>
          <a:lstStyle/>
          <a:p>
            <a:r>
              <a:rPr lang="en-US" sz="2800" b="1" dirty="0" smtClean="0"/>
              <a:t>Activity Grants Provided by CCSC</a:t>
            </a:r>
            <a:endParaRPr lang="en-US" sz="2800" b="1" dirty="0"/>
          </a:p>
        </p:txBody>
      </p:sp>
      <p:pic>
        <p:nvPicPr>
          <p:cNvPr id="7" name="Picture 6"/>
          <p:cNvPicPr>
            <a:picLocks noChangeAspect="1"/>
          </p:cNvPicPr>
          <p:nvPr/>
        </p:nvPicPr>
        <p:blipFill>
          <a:blip r:embed="rId2"/>
          <a:stretch>
            <a:fillRect/>
          </a:stretch>
        </p:blipFill>
        <p:spPr>
          <a:xfrm>
            <a:off x="1143824" y="430801"/>
            <a:ext cx="534941" cy="561127"/>
          </a:xfrm>
          <a:prstGeom prst="rect">
            <a:avLst/>
          </a:prstGeom>
        </p:spPr>
      </p:pic>
      <p:sp>
        <p:nvSpPr>
          <p:cNvPr id="9" name="Rectangle 8"/>
          <p:cNvSpPr/>
          <p:nvPr/>
        </p:nvSpPr>
        <p:spPr>
          <a:xfrm>
            <a:off x="2813674" y="5394066"/>
            <a:ext cx="3493837" cy="319699"/>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10" name="5-Point Star 9"/>
          <p:cNvSpPr/>
          <p:nvPr/>
        </p:nvSpPr>
        <p:spPr>
          <a:xfrm>
            <a:off x="2917824" y="5470279"/>
            <a:ext cx="124332" cy="124328"/>
          </a:xfrm>
          <a:prstGeom prst="star5">
            <a:avLst/>
          </a:prstGeom>
          <a:solidFill>
            <a:srgbClr val="FFFF00"/>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3017937" y="5408127"/>
            <a:ext cx="3257485" cy="246221"/>
          </a:xfrm>
          <a:prstGeom prst="rect">
            <a:avLst/>
          </a:prstGeom>
          <a:noFill/>
        </p:spPr>
        <p:txBody>
          <a:bodyPr wrap="none" rtlCol="0">
            <a:spAutoFit/>
          </a:bodyPr>
          <a:lstStyle/>
          <a:p>
            <a:r>
              <a:rPr lang="en-US" sz="1000" dirty="0" smtClean="0"/>
              <a:t>Benefit requires volunteer hours at CCSC sponsored events</a:t>
            </a:r>
            <a:endParaRPr lang="en-US" sz="1000" dirty="0"/>
          </a:p>
        </p:txBody>
      </p:sp>
      <p:sp>
        <p:nvSpPr>
          <p:cNvPr id="12" name="Rectangle 11"/>
          <p:cNvSpPr/>
          <p:nvPr/>
        </p:nvSpPr>
        <p:spPr>
          <a:xfrm>
            <a:off x="1658633" y="4374522"/>
            <a:ext cx="5792448" cy="84511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rPr>
              <a:t>CCSC is dedicated to supporting its member skaters of all disciplines, abilities and ages through financial assistance.  Financial support </a:t>
            </a:r>
            <a:r>
              <a:rPr lang="en-US" sz="1000" b="1" dirty="0" smtClean="0">
                <a:solidFill>
                  <a:srgbClr val="0000FF"/>
                </a:solidFill>
              </a:rPr>
              <a:t>decisions are made on a year-by-year basis </a:t>
            </a:r>
            <a:r>
              <a:rPr lang="en-US" sz="1000" dirty="0" smtClean="0">
                <a:solidFill>
                  <a:srgbClr val="000000"/>
                </a:solidFill>
              </a:rPr>
              <a:t>by the CCSC Board of Directors </a:t>
            </a:r>
            <a:r>
              <a:rPr lang="en-US" sz="1000" b="1" dirty="0" smtClean="0">
                <a:solidFill>
                  <a:srgbClr val="0000FF"/>
                </a:solidFill>
              </a:rPr>
              <a:t>based on the club’s financial status</a:t>
            </a:r>
            <a:r>
              <a:rPr lang="en-US" sz="1000" dirty="0" smtClean="0">
                <a:solidFill>
                  <a:srgbClr val="0000FF"/>
                </a:solidFill>
              </a:rPr>
              <a:t>.  </a:t>
            </a:r>
            <a:r>
              <a:rPr lang="en-US" sz="1000" dirty="0" smtClean="0">
                <a:solidFill>
                  <a:srgbClr val="000000"/>
                </a:solidFill>
              </a:rPr>
              <a:t>Support payments are made at the end of the fiscal year only when funds are available.  The order of priority will be as follows:  skaters, judges/officials, coaches.</a:t>
            </a:r>
            <a:endParaRPr lang="en-US" sz="1000" dirty="0">
              <a:solidFill>
                <a:srgbClr val="000000"/>
              </a:solidFill>
            </a:endParaRPr>
          </a:p>
        </p:txBody>
      </p:sp>
      <p:sp>
        <p:nvSpPr>
          <p:cNvPr id="13" name="5-Point Star 12"/>
          <p:cNvSpPr/>
          <p:nvPr/>
        </p:nvSpPr>
        <p:spPr>
          <a:xfrm>
            <a:off x="6926093" y="559440"/>
            <a:ext cx="124332" cy="124328"/>
          </a:xfrm>
          <a:prstGeom prst="star5">
            <a:avLst/>
          </a:prstGeom>
          <a:solidFill>
            <a:srgbClr val="FFFF00"/>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8220" y="404704"/>
            <a:ext cx="665582" cy="687192"/>
          </a:xfrm>
          <a:prstGeom prst="rect">
            <a:avLst/>
          </a:prstGeom>
        </p:spPr>
      </p:pic>
      <p:sp>
        <p:nvSpPr>
          <p:cNvPr id="2" name="Slide Number Placeholder 1"/>
          <p:cNvSpPr>
            <a:spLocks noGrp="1"/>
          </p:cNvSpPr>
          <p:nvPr>
            <p:ph type="sldNum" sz="quarter" idx="12"/>
          </p:nvPr>
        </p:nvSpPr>
        <p:spPr/>
        <p:txBody>
          <a:bodyPr/>
          <a:lstStyle/>
          <a:p>
            <a:fld id="{62DA433A-DE97-8744-A6B7-531DE7DABEF1}" type="slidenum">
              <a:rPr lang="en-US" smtClean="0"/>
              <a:t>8</a:t>
            </a:fld>
            <a:endParaRPr lang="en-US" dirty="0"/>
          </a:p>
        </p:txBody>
      </p:sp>
      <p:sp>
        <p:nvSpPr>
          <p:cNvPr id="3" name="Date Placeholder 2"/>
          <p:cNvSpPr>
            <a:spLocks noGrp="1"/>
          </p:cNvSpPr>
          <p:nvPr>
            <p:ph type="dt" sz="half" idx="10"/>
          </p:nvPr>
        </p:nvSpPr>
        <p:spPr/>
        <p:txBody>
          <a:bodyPr/>
          <a:lstStyle/>
          <a:p>
            <a:fld id="{295D5445-DFA4-7A48-B2F8-95EE3A1AD89C}" type="datetime1">
              <a:rPr lang="en-US" smtClean="0"/>
              <a:t>1/14/14</a:t>
            </a:fld>
            <a:endParaRPr lang="en-US" dirty="0"/>
          </a:p>
        </p:txBody>
      </p:sp>
    </p:spTree>
    <p:extLst>
      <p:ext uri="{BB962C8B-B14F-4D97-AF65-F5344CB8AC3E}">
        <p14:creationId xmlns:p14="http://schemas.microsoft.com/office/powerpoint/2010/main" val="159343445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58134" y="456894"/>
            <a:ext cx="3390672" cy="523220"/>
          </a:xfrm>
          <a:prstGeom prst="rect">
            <a:avLst/>
          </a:prstGeom>
          <a:noFill/>
        </p:spPr>
        <p:txBody>
          <a:bodyPr wrap="none" rtlCol="0">
            <a:spAutoFit/>
          </a:bodyPr>
          <a:lstStyle/>
          <a:p>
            <a:r>
              <a:rPr lang="en-US" sz="2800" b="1" dirty="0" smtClean="0"/>
              <a:t>Reasons to Volunteer</a:t>
            </a:r>
            <a:endParaRPr lang="en-US" sz="2800" b="1" dirty="0"/>
          </a:p>
        </p:txBody>
      </p:sp>
      <p:pic>
        <p:nvPicPr>
          <p:cNvPr id="5" name="Picture 4"/>
          <p:cNvPicPr>
            <a:picLocks noChangeAspect="1"/>
          </p:cNvPicPr>
          <p:nvPr/>
        </p:nvPicPr>
        <p:blipFill>
          <a:blip r:embed="rId2"/>
          <a:stretch>
            <a:fillRect/>
          </a:stretch>
        </p:blipFill>
        <p:spPr>
          <a:xfrm>
            <a:off x="1927613" y="430801"/>
            <a:ext cx="534941" cy="561127"/>
          </a:xfrm>
          <a:prstGeom prst="rect">
            <a:avLst/>
          </a:prstGeom>
        </p:spPr>
      </p:pic>
      <p:pic>
        <p:nvPicPr>
          <p:cNvPr id="6" name="Picture 5" descr="CCSC_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9560" y="358111"/>
            <a:ext cx="665582" cy="687192"/>
          </a:xfrm>
          <a:prstGeom prst="rect">
            <a:avLst/>
          </a:prstGeom>
        </p:spPr>
      </p:pic>
      <p:sp>
        <p:nvSpPr>
          <p:cNvPr id="7" name="Slide Number Placeholder 6"/>
          <p:cNvSpPr>
            <a:spLocks noGrp="1"/>
          </p:cNvSpPr>
          <p:nvPr>
            <p:ph type="sldNum" sz="quarter" idx="12"/>
          </p:nvPr>
        </p:nvSpPr>
        <p:spPr/>
        <p:txBody>
          <a:bodyPr/>
          <a:lstStyle/>
          <a:p>
            <a:fld id="{62DA433A-DE97-8744-A6B7-531DE7DABEF1}" type="slidenum">
              <a:rPr lang="en-US" smtClean="0"/>
              <a:t>9</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84652612"/>
              </p:ext>
            </p:extLst>
          </p:nvPr>
        </p:nvGraphicFramePr>
        <p:xfrm>
          <a:off x="561163" y="1591305"/>
          <a:ext cx="8023978" cy="2926080"/>
        </p:xfrm>
        <a:graphic>
          <a:graphicData uri="http://schemas.openxmlformats.org/drawingml/2006/table">
            <a:tbl>
              <a:tblPr firstRow="1" bandRow="1">
                <a:tableStyleId>{2D5ABB26-0587-4C30-8999-92F81FD0307C}</a:tableStyleId>
              </a:tblPr>
              <a:tblGrid>
                <a:gridCol w="1924408"/>
                <a:gridCol w="6099570"/>
              </a:tblGrid>
              <a:tr h="178462">
                <a:tc>
                  <a:txBody>
                    <a:bodyPr/>
                    <a:lstStyle/>
                    <a:p>
                      <a:pPr>
                        <a:lnSpc>
                          <a:spcPct val="130000"/>
                        </a:lnSpc>
                      </a:pPr>
                      <a:r>
                        <a:rPr lang="en-US" sz="1000" b="1" dirty="0" smtClean="0"/>
                        <a:t>No one is paid!</a:t>
                      </a:r>
                      <a:endParaRPr lang="en-US" sz="1000" b="1"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130000"/>
                        </a:lnSpc>
                        <a:buFont typeface="Arial"/>
                        <a:buChar char="•"/>
                      </a:pPr>
                      <a:r>
                        <a:rPr lang="en-US" sz="1000" dirty="0" smtClean="0"/>
                        <a:t>CCSC is governed</a:t>
                      </a:r>
                      <a:r>
                        <a:rPr lang="en-US" sz="1000" baseline="0" dirty="0" smtClean="0"/>
                        <a:t> and staffed</a:t>
                      </a:r>
                      <a:r>
                        <a:rPr lang="en-US" sz="1000" dirty="0" smtClean="0"/>
                        <a:t> entirely by volunteers who love skating and want to</a:t>
                      </a:r>
                      <a:r>
                        <a:rPr lang="en-US" sz="1000" baseline="0" dirty="0" smtClean="0"/>
                        <a:t> help provide the</a:t>
                      </a:r>
                      <a:r>
                        <a:rPr lang="en-US" sz="1000" dirty="0" smtClean="0"/>
                        <a:t> best opportunities for local</a:t>
                      </a:r>
                      <a:r>
                        <a:rPr lang="en-US" sz="1000" baseline="0" dirty="0" smtClean="0"/>
                        <a:t> skaters (who are often our own children)</a:t>
                      </a:r>
                      <a:endParaRPr lang="en-US" sz="1000" dirty="0" smtClean="0"/>
                    </a:p>
                    <a:p>
                      <a:pPr marL="171450" indent="-171450" algn="l">
                        <a:lnSpc>
                          <a:spcPct val="130000"/>
                        </a:lnSpc>
                        <a:buFont typeface="Arial"/>
                        <a:buChar char="•"/>
                      </a:pPr>
                      <a:r>
                        <a:rPr lang="en-US" sz="1000" dirty="0" smtClean="0"/>
                        <a:t>US Figure</a:t>
                      </a:r>
                      <a:r>
                        <a:rPr lang="en-US" sz="1000" baseline="0" dirty="0" smtClean="0"/>
                        <a:t> Skating judges and officials are also volunteers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77832">
                <a:tc>
                  <a:txBody>
                    <a:bodyPr/>
                    <a:lstStyle/>
                    <a:p>
                      <a:pPr>
                        <a:lnSpc>
                          <a:spcPct val="130000"/>
                        </a:lnSpc>
                      </a:pPr>
                      <a:r>
                        <a:rPr lang="en-US" sz="1000" b="1" dirty="0" smtClean="0"/>
                        <a:t>It’s good for your kids!</a:t>
                      </a:r>
                      <a:endParaRPr lang="en-US" sz="1000" b="1"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130000"/>
                        </a:lnSpc>
                        <a:buFont typeface="Arial"/>
                        <a:buChar char="•"/>
                      </a:pPr>
                      <a:r>
                        <a:rPr lang="en-US" sz="1000" dirty="0" smtClean="0"/>
                        <a:t>Volunteering</a:t>
                      </a:r>
                      <a:r>
                        <a:rPr lang="en-US" sz="1000" baseline="0" dirty="0" smtClean="0"/>
                        <a:t> for CCSC sets a good example for your children</a:t>
                      </a:r>
                    </a:p>
                    <a:p>
                      <a:pPr marL="171450" indent="-171450" algn="l">
                        <a:lnSpc>
                          <a:spcPct val="130000"/>
                        </a:lnSpc>
                        <a:buFont typeface="Arial"/>
                        <a:buChar char="•"/>
                      </a:pPr>
                      <a:r>
                        <a:rPr lang="en-US" sz="1000" baseline="0" dirty="0" smtClean="0"/>
                        <a:t>As children get older, they can also volunteer for the club, e.g., by being a “runner” at competitions, helping to set-up for events or helping to cleanup after events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322">
                <a:tc>
                  <a:txBody>
                    <a:bodyPr/>
                    <a:lstStyle/>
                    <a:p>
                      <a:pPr>
                        <a:lnSpc>
                          <a:spcPct val="130000"/>
                        </a:lnSpc>
                      </a:pPr>
                      <a:r>
                        <a:rPr lang="en-US" sz="1000" b="1" dirty="0" smtClean="0"/>
                        <a:t>It helps you learn!</a:t>
                      </a:r>
                      <a:endParaRPr lang="en-US" sz="1000" b="1"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130000"/>
                        </a:lnSpc>
                        <a:buFont typeface="Arial"/>
                        <a:buChar char="•"/>
                      </a:pPr>
                      <a:r>
                        <a:rPr lang="en-US" sz="1000" dirty="0" smtClean="0"/>
                        <a:t>Volunteering</a:t>
                      </a:r>
                      <a:r>
                        <a:rPr lang="en-US" sz="1000" baseline="0" dirty="0" smtClean="0"/>
                        <a:t> is a great way to learn about the structure of skating tests and competitions</a:t>
                      </a:r>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322">
                <a:tc>
                  <a:txBody>
                    <a:bodyPr/>
                    <a:lstStyle/>
                    <a:p>
                      <a:pPr>
                        <a:lnSpc>
                          <a:spcPct val="130000"/>
                        </a:lnSpc>
                      </a:pPr>
                      <a:r>
                        <a:rPr lang="en-US" sz="1000" b="1" dirty="0" smtClean="0"/>
                        <a:t>It’s fun!</a:t>
                      </a:r>
                      <a:endParaRPr lang="en-US" sz="1000" b="1"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130000"/>
                        </a:lnSpc>
                        <a:buFont typeface="Arial"/>
                        <a:buChar char="•"/>
                      </a:pPr>
                      <a:r>
                        <a:rPr lang="en-US" sz="1000" dirty="0" smtClean="0"/>
                        <a:t>Volunteering</a:t>
                      </a:r>
                      <a:r>
                        <a:rPr lang="en-US" sz="1000" baseline="0" dirty="0" smtClean="0"/>
                        <a:t> is a great way to get to know other club members and to enjoy the camaraderie that comes from shared experiences and the pride of producing successful events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322">
                <a:tc>
                  <a:txBody>
                    <a:bodyPr/>
                    <a:lstStyle/>
                    <a:p>
                      <a:pPr>
                        <a:lnSpc>
                          <a:spcPct val="130000"/>
                        </a:lnSpc>
                      </a:pPr>
                      <a:r>
                        <a:rPr lang="en-US" sz="1000" b="1" dirty="0" smtClean="0"/>
                        <a:t>We need your</a:t>
                      </a:r>
                      <a:r>
                        <a:rPr lang="en-US" sz="1000" b="1" baseline="0" dirty="0" smtClean="0"/>
                        <a:t> skills!</a:t>
                      </a:r>
                      <a:endParaRPr lang="en-US" sz="1000" b="1"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130000"/>
                        </a:lnSpc>
                        <a:buFont typeface="Arial"/>
                        <a:buChar char="•"/>
                      </a:pPr>
                      <a:r>
                        <a:rPr lang="en-US" sz="1000" dirty="0" smtClean="0"/>
                        <a:t>Let us know about your</a:t>
                      </a:r>
                      <a:r>
                        <a:rPr lang="en-US" sz="1000" baseline="0" dirty="0" smtClean="0"/>
                        <a:t> skills and talents!</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r h="168322">
                <a:tc>
                  <a:txBody>
                    <a:bodyPr/>
                    <a:lstStyle/>
                    <a:p>
                      <a:pPr>
                        <a:lnSpc>
                          <a:spcPct val="130000"/>
                        </a:lnSpc>
                      </a:pPr>
                      <a:r>
                        <a:rPr lang="en-US" sz="1000" b="1" dirty="0" smtClean="0"/>
                        <a:t>There</a:t>
                      </a:r>
                      <a:r>
                        <a:rPr lang="en-US" sz="1000" b="1" baseline="0" dirty="0" smtClean="0"/>
                        <a:t> are f</a:t>
                      </a:r>
                      <a:r>
                        <a:rPr lang="en-US" sz="1000" b="1" dirty="0" smtClean="0"/>
                        <a:t>inancial benefits!</a:t>
                      </a:r>
                      <a:endParaRPr lang="en-US" sz="1000" b="1" dirty="0"/>
                    </a:p>
                  </a:txBody>
                  <a:tcP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c>
                  <a:txBody>
                    <a:bodyPr/>
                    <a:lstStyle/>
                    <a:p>
                      <a:pPr marL="171450" indent="-171450" algn="l">
                        <a:lnSpc>
                          <a:spcPct val="130000"/>
                        </a:lnSpc>
                        <a:buFont typeface="Arial"/>
                        <a:buChar char="•"/>
                      </a:pPr>
                      <a:r>
                        <a:rPr lang="en-US" sz="1000" dirty="0" smtClean="0"/>
                        <a:t>The</a:t>
                      </a:r>
                      <a:r>
                        <a:rPr lang="en-US" sz="1000" baseline="0" dirty="0" smtClean="0"/>
                        <a:t> club’s activity grants are only available to individuals and families who support the club by volunteering their time</a:t>
                      </a:r>
                      <a:endParaRPr lang="en-US" sz="1000" dirty="0"/>
                    </a:p>
                  </a:txBody>
                  <a:tcPr anchor="ctr">
                    <a:lnL w="12700" cap="flat" cmpd="sng" algn="ctr">
                      <a:solidFill>
                        <a:prstClr val="white"/>
                      </a:solidFill>
                      <a:prstDash val="sysDot"/>
                      <a:round/>
                      <a:headEnd type="none" w="med" len="med"/>
                      <a:tailEnd type="none" w="med" len="med"/>
                    </a:lnL>
                    <a:lnR w="12700" cap="flat" cmpd="sng" algn="ctr">
                      <a:solidFill>
                        <a:prstClr val="white"/>
                      </a:solidFill>
                      <a:prstDash val="sysDot"/>
                      <a:round/>
                      <a:headEnd type="none" w="med" len="med"/>
                      <a:tailEnd type="none" w="med" len="med"/>
                    </a:lnR>
                    <a:lnT w="12700" cap="flat" cmpd="sng" algn="ctr">
                      <a:solidFill>
                        <a:prstClr val="white"/>
                      </a:solidFill>
                      <a:prstDash val="sysDot"/>
                      <a:round/>
                      <a:headEnd type="none" w="med" len="med"/>
                      <a:tailEnd type="none" w="med" len="med"/>
                    </a:lnT>
                    <a:lnB w="12700" cap="flat" cmpd="sng" algn="ctr">
                      <a:solidFill>
                        <a:prstClr val="white"/>
                      </a:solidFill>
                      <a:prstDash val="sysDot"/>
                      <a:round/>
                      <a:headEnd type="none" w="med" len="med"/>
                      <a:tailEnd type="none" w="med" len="med"/>
                    </a:lnB>
                    <a:solidFill>
                      <a:schemeClr val="bg1">
                        <a:lumMod val="85000"/>
                      </a:schemeClr>
                    </a:solidFill>
                  </a:tcPr>
                </a:tc>
              </a:tr>
            </a:tbl>
          </a:graphicData>
        </a:graphic>
      </p:graphicFrame>
      <p:sp>
        <p:nvSpPr>
          <p:cNvPr id="2" name="Date Placeholder 1"/>
          <p:cNvSpPr>
            <a:spLocks noGrp="1"/>
          </p:cNvSpPr>
          <p:nvPr>
            <p:ph type="dt" sz="half" idx="10"/>
          </p:nvPr>
        </p:nvSpPr>
        <p:spPr/>
        <p:txBody>
          <a:bodyPr/>
          <a:lstStyle/>
          <a:p>
            <a:fld id="{D23C05D5-3E65-A644-B5F3-DC8B2B2E1D5E}" type="datetime1">
              <a:rPr lang="en-US" smtClean="0"/>
              <a:t>1/14/14</a:t>
            </a:fld>
            <a:endParaRPr lang="en-US" dirty="0"/>
          </a:p>
        </p:txBody>
      </p:sp>
    </p:spTree>
    <p:extLst>
      <p:ext uri="{BB962C8B-B14F-4D97-AF65-F5344CB8AC3E}">
        <p14:creationId xmlns:p14="http://schemas.microsoft.com/office/powerpoint/2010/main" val="32146430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2016</TotalTime>
  <Words>2555</Words>
  <Application>Microsoft Macintosh PowerPoint</Application>
  <PresentationFormat>On-screen Show (4:3)</PresentationFormat>
  <Paragraphs>420</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Central Carolina  Skating Club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Entwistle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Entwistle</dc:creator>
  <cp:lastModifiedBy>Tara Robinson</cp:lastModifiedBy>
  <cp:revision>141</cp:revision>
  <dcterms:created xsi:type="dcterms:W3CDTF">2011-07-28T15:23:36Z</dcterms:created>
  <dcterms:modified xsi:type="dcterms:W3CDTF">2014-01-15T02:34:37Z</dcterms:modified>
</cp:coreProperties>
</file>